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6"/>
  </p:notesMasterIdLst>
  <p:handoutMasterIdLst>
    <p:handoutMasterId r:id="rId57"/>
  </p:handout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0"/>
    <p:restoredTop sz="94600"/>
  </p:normalViewPr>
  <p:slideViewPr>
    <p:cSldViewPr showGuides="1">
      <p:cViewPr varScale="1">
        <p:scale>
          <a:sx n="79" d="100"/>
          <a:sy n="79" d="100"/>
        </p:scale>
        <p:origin x="-1474" y="-77"/>
      </p:cViewPr>
      <p:guideLst>
        <p:guide orient="horz" pos="13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-207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15.wmf"/><Relationship Id="rId7" Type="http://schemas.openxmlformats.org/officeDocument/2006/relationships/image" Target="../media/image119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Relationship Id="rId6" Type="http://schemas.openxmlformats.org/officeDocument/2006/relationships/image" Target="../media/image139.wmf"/><Relationship Id="rId5" Type="http://schemas.openxmlformats.org/officeDocument/2006/relationships/image" Target="../media/image138.wmf"/><Relationship Id="rId4" Type="http://schemas.openxmlformats.org/officeDocument/2006/relationships/image" Target="../media/image137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image" Target="../media/image142.wmf"/><Relationship Id="rId7" Type="http://schemas.openxmlformats.org/officeDocument/2006/relationships/image" Target="../media/image146.wmf"/><Relationship Id="rId12" Type="http://schemas.openxmlformats.org/officeDocument/2006/relationships/image" Target="../media/image151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11" Type="http://schemas.openxmlformats.org/officeDocument/2006/relationships/image" Target="../media/image150.wmf"/><Relationship Id="rId5" Type="http://schemas.openxmlformats.org/officeDocument/2006/relationships/image" Target="../media/image144.wmf"/><Relationship Id="rId10" Type="http://schemas.openxmlformats.org/officeDocument/2006/relationships/image" Target="../media/image149.wmf"/><Relationship Id="rId4" Type="http://schemas.openxmlformats.org/officeDocument/2006/relationships/image" Target="../media/image143.wmf"/><Relationship Id="rId9" Type="http://schemas.openxmlformats.org/officeDocument/2006/relationships/image" Target="../media/image1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Relationship Id="rId4" Type="http://schemas.openxmlformats.org/officeDocument/2006/relationships/image" Target="../media/image1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10" Type="http://schemas.openxmlformats.org/officeDocument/2006/relationships/image" Target="../media/image37.wmf"/><Relationship Id="rId4" Type="http://schemas.openxmlformats.org/officeDocument/2006/relationships/image" Target="../media/image31.wmf"/><Relationship Id="rId9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image" Target="../media/image57.wmf"/><Relationship Id="rId18" Type="http://schemas.openxmlformats.org/officeDocument/2006/relationships/image" Target="../media/image62.wmf"/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12" Type="http://schemas.openxmlformats.org/officeDocument/2006/relationships/image" Target="../media/image56.wmf"/><Relationship Id="rId17" Type="http://schemas.openxmlformats.org/officeDocument/2006/relationships/image" Target="../media/image61.wmf"/><Relationship Id="rId2" Type="http://schemas.openxmlformats.org/officeDocument/2006/relationships/image" Target="../media/image46.wmf"/><Relationship Id="rId16" Type="http://schemas.openxmlformats.org/officeDocument/2006/relationships/image" Target="../media/image60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11" Type="http://schemas.openxmlformats.org/officeDocument/2006/relationships/image" Target="../media/image55.wmf"/><Relationship Id="rId5" Type="http://schemas.openxmlformats.org/officeDocument/2006/relationships/image" Target="../media/image49.wmf"/><Relationship Id="rId15" Type="http://schemas.openxmlformats.org/officeDocument/2006/relationships/image" Target="../media/image59.wmf"/><Relationship Id="rId10" Type="http://schemas.openxmlformats.org/officeDocument/2006/relationships/image" Target="../media/image54.wmf"/><Relationship Id="rId4" Type="http://schemas.openxmlformats.org/officeDocument/2006/relationships/image" Target="../media/image48.wmf"/><Relationship Id="rId9" Type="http://schemas.openxmlformats.org/officeDocument/2006/relationships/image" Target="../media/image53.wmf"/><Relationship Id="rId1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11" Type="http://schemas.openxmlformats.org/officeDocument/2006/relationships/image" Target="../media/image73.wmf"/><Relationship Id="rId5" Type="http://schemas.openxmlformats.org/officeDocument/2006/relationships/image" Target="../media/image67.wmf"/><Relationship Id="rId10" Type="http://schemas.openxmlformats.org/officeDocument/2006/relationships/image" Target="../media/image72.wmf"/><Relationship Id="rId4" Type="http://schemas.openxmlformats.org/officeDocument/2006/relationships/image" Target="../media/image66.wmf"/><Relationship Id="rId9" Type="http://schemas.openxmlformats.org/officeDocument/2006/relationships/image" Target="../media/image7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93A2042-855F-491C-8B2D-04BB1A4916E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914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49260CD-9538-4205-9FF6-6F00C1F4044E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53897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宋体" pitchFamily="2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path path="shape">
            <a:fillToRect l="7500" t="33333" r="7501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  <a:endParaRPr lang="zh-CN" altLang="en-US" noProof="0" smtClean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  <a:endParaRPr lang="zh-CN" altLang="en-US" noProof="0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7315B807-7C9D-4744-97A2-4A9D02638050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3114675" cy="997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E43862-B153-4232-B5C5-580CB732B52E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4214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380401-61D3-4C8C-A6A2-4DAA661FE042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9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96944" cy="792088"/>
          </a:xfrm>
        </p:spPr>
        <p:txBody>
          <a:bodyPr/>
          <a:lstStyle>
            <a:lvl1pPr algn="l">
              <a:defRPr sz="3200" b="1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5256584"/>
          </a:xfrm>
        </p:spPr>
        <p:txBody>
          <a:bodyPr/>
          <a:lstStyle>
            <a:lvl1pPr marL="288000" indent="-288000">
              <a:lnSpc>
                <a:spcPts val="3200"/>
              </a:lnSpc>
              <a:spcBef>
                <a:spcPts val="500"/>
              </a:spcBef>
              <a:buSzPct val="80000"/>
              <a:buFontTx/>
              <a:buBlip>
                <a:blip r:embed="rId2"/>
              </a:buBlip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648000" indent="-288000">
              <a:lnSpc>
                <a:spcPts val="3200"/>
              </a:lnSpc>
              <a:spcBef>
                <a:spcPts val="500"/>
              </a:spcBef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lnSpc>
                <a:spcPts val="3200"/>
              </a:lnSpc>
              <a:spcBef>
                <a:spcPts val="500"/>
              </a:spcBef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lnSpc>
                <a:spcPts val="3200"/>
              </a:lnSpc>
              <a:spcBef>
                <a:spcPts val="500"/>
              </a:spcBef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lnSpc>
                <a:spcPts val="3200"/>
              </a:lnSpc>
              <a:spcBef>
                <a:spcPts val="500"/>
              </a:spcBef>
              <a:defRPr sz="2400"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E4F6D-7727-41CD-A02C-CEDEFA52C330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124744"/>
            <a:ext cx="8682037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563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05324B-D0CE-496E-AF21-FACB4A9634D5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02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3C0668-47F8-4BC4-8B7C-AE3F9A075C7E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20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740AA5-30CA-4110-930F-5B68ED65B4EE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12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B4066F-223B-4363-A35A-BFDB660679E9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5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7B910F-9D3D-43ED-AF9D-DF34F8430D5A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09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D14ED0-6A8D-4A5A-96ED-9F5088F236ED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092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08B526-E84A-4F72-A5A7-FACBE074589A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0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path path="shape">
            <a:fillToRect l="7500" t="8888" r="7501" b="74445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/>
            </a:lvl1pPr>
          </a:lstStyle>
          <a:p>
            <a:endParaRPr lang="en-US" altLang="zh-CN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/>
            </a:lvl1pPr>
          </a:lstStyle>
          <a:p>
            <a:endParaRPr lang="en-US" altLang="zh-CN"/>
          </a:p>
        </p:txBody>
      </p:sp>
      <p:sp>
        <p:nvSpPr>
          <p:cNvPr id="2058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/>
            </a:lvl1pPr>
          </a:lstStyle>
          <a:p>
            <a:fld id="{87E656BA-7E29-49D1-985D-EBFE50157D39}" type="slidenum">
              <a:rPr lang="zh-CN" altLang="en-US"/>
              <a:pPr/>
              <a:t>‹#›</a:t>
            </a:fld>
            <a:endParaRPr lang="en-US" altLang="zh-CN"/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062" y="6565688"/>
            <a:ext cx="1664938" cy="30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宋体" pitchFamily="2" charset="-122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35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2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wmf"/><Relationship Id="rId20" Type="http://schemas.openxmlformats.org/officeDocument/2006/relationships/image" Target="../media/image3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31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3.wmf"/><Relationship Id="rId22" Type="http://schemas.openxmlformats.org/officeDocument/2006/relationships/image" Target="../media/image3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3.bin"/><Relationship Id="rId18" Type="http://schemas.openxmlformats.org/officeDocument/2006/relationships/image" Target="../media/image52.wmf"/><Relationship Id="rId26" Type="http://schemas.openxmlformats.org/officeDocument/2006/relationships/image" Target="../media/image56.wmf"/><Relationship Id="rId21" Type="http://schemas.openxmlformats.org/officeDocument/2006/relationships/oleObject" Target="../embeddings/oleObject37.bin"/><Relationship Id="rId34" Type="http://schemas.openxmlformats.org/officeDocument/2006/relationships/image" Target="../media/image60.wmf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49.wmf"/><Relationship Id="rId17" Type="http://schemas.openxmlformats.org/officeDocument/2006/relationships/oleObject" Target="../embeddings/oleObject35.bin"/><Relationship Id="rId25" Type="http://schemas.openxmlformats.org/officeDocument/2006/relationships/oleObject" Target="../embeddings/oleObject39.bin"/><Relationship Id="rId33" Type="http://schemas.openxmlformats.org/officeDocument/2006/relationships/oleObject" Target="../embeddings/oleObject43.bin"/><Relationship Id="rId38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20" Type="http://schemas.openxmlformats.org/officeDocument/2006/relationships/image" Target="../media/image53.wmf"/><Relationship Id="rId29" Type="http://schemas.openxmlformats.org/officeDocument/2006/relationships/oleObject" Target="../embeddings/oleObject41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55.wmf"/><Relationship Id="rId32" Type="http://schemas.openxmlformats.org/officeDocument/2006/relationships/image" Target="../media/image59.wmf"/><Relationship Id="rId37" Type="http://schemas.openxmlformats.org/officeDocument/2006/relationships/oleObject" Target="../embeddings/oleObject45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28" Type="http://schemas.openxmlformats.org/officeDocument/2006/relationships/image" Target="../media/image57.wmf"/><Relationship Id="rId36" Type="http://schemas.openxmlformats.org/officeDocument/2006/relationships/image" Target="../media/image61.wmf"/><Relationship Id="rId10" Type="http://schemas.openxmlformats.org/officeDocument/2006/relationships/image" Target="../media/image48.wmf"/><Relationship Id="rId19" Type="http://schemas.openxmlformats.org/officeDocument/2006/relationships/oleObject" Target="../embeddings/oleObject36.bin"/><Relationship Id="rId31" Type="http://schemas.openxmlformats.org/officeDocument/2006/relationships/oleObject" Target="../embeddings/oleObject42.bin"/><Relationship Id="rId4" Type="http://schemas.openxmlformats.org/officeDocument/2006/relationships/image" Target="../media/image45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0.wmf"/><Relationship Id="rId22" Type="http://schemas.openxmlformats.org/officeDocument/2006/relationships/image" Target="../media/image54.wmf"/><Relationship Id="rId27" Type="http://schemas.openxmlformats.org/officeDocument/2006/relationships/oleObject" Target="../embeddings/oleObject40.bin"/><Relationship Id="rId30" Type="http://schemas.openxmlformats.org/officeDocument/2006/relationships/image" Target="../media/image58.wmf"/><Relationship Id="rId35" Type="http://schemas.openxmlformats.org/officeDocument/2006/relationships/oleObject" Target="../embeddings/oleObject44.bin"/><Relationship Id="rId8" Type="http://schemas.openxmlformats.org/officeDocument/2006/relationships/image" Target="../media/image47.wmf"/><Relationship Id="rId3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67.wmf"/><Relationship Id="rId18" Type="http://schemas.openxmlformats.org/officeDocument/2006/relationships/oleObject" Target="../embeddings/oleObject53.bin"/><Relationship Id="rId3" Type="http://schemas.openxmlformats.org/officeDocument/2006/relationships/image" Target="../media/image74.gif"/><Relationship Id="rId21" Type="http://schemas.openxmlformats.org/officeDocument/2006/relationships/image" Target="../media/image71.wmf"/><Relationship Id="rId7" Type="http://schemas.openxmlformats.org/officeDocument/2006/relationships/image" Target="../media/image64.wmf"/><Relationship Id="rId12" Type="http://schemas.openxmlformats.org/officeDocument/2006/relationships/oleObject" Target="../embeddings/oleObject50.bin"/><Relationship Id="rId17" Type="http://schemas.openxmlformats.org/officeDocument/2006/relationships/image" Target="../media/image69.wmf"/><Relationship Id="rId25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2.bin"/><Relationship Id="rId20" Type="http://schemas.openxmlformats.org/officeDocument/2006/relationships/oleObject" Target="../embeddings/oleObject54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66.wmf"/><Relationship Id="rId24" Type="http://schemas.openxmlformats.org/officeDocument/2006/relationships/oleObject" Target="../embeddings/oleObject56.bin"/><Relationship Id="rId5" Type="http://schemas.openxmlformats.org/officeDocument/2006/relationships/image" Target="../media/image63.wmf"/><Relationship Id="rId15" Type="http://schemas.openxmlformats.org/officeDocument/2006/relationships/image" Target="../media/image68.wmf"/><Relationship Id="rId23" Type="http://schemas.openxmlformats.org/officeDocument/2006/relationships/image" Target="../media/image72.wmf"/><Relationship Id="rId10" Type="http://schemas.openxmlformats.org/officeDocument/2006/relationships/oleObject" Target="../embeddings/oleObject49.bin"/><Relationship Id="rId19" Type="http://schemas.openxmlformats.org/officeDocument/2006/relationships/image" Target="../media/image70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5.wmf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5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64.bin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8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91.wmf"/><Relationship Id="rId3" Type="http://schemas.openxmlformats.org/officeDocument/2006/relationships/image" Target="../media/image92.png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89.wmf"/><Relationship Id="rId1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png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100.wmf"/><Relationship Id="rId3" Type="http://schemas.openxmlformats.org/officeDocument/2006/relationships/image" Target="../media/image74.gif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74.bin"/><Relationship Id="rId1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6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5" Type="http://schemas.openxmlformats.org/officeDocument/2006/relationships/image" Target="../media/image101.wmf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70.bin"/><Relationship Id="rId9" Type="http://schemas.openxmlformats.org/officeDocument/2006/relationships/image" Target="../media/image98.wmf"/><Relationship Id="rId14" Type="http://schemas.openxmlformats.org/officeDocument/2006/relationships/oleObject" Target="../embeddings/oleObject75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7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112.wmf"/><Relationship Id="rId3" Type="http://schemas.openxmlformats.org/officeDocument/2006/relationships/image" Target="../media/image74.gif"/><Relationship Id="rId7" Type="http://schemas.openxmlformats.org/officeDocument/2006/relationships/image" Target="../media/image109.wmf"/><Relationship Id="rId12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11.wmf"/><Relationship Id="rId5" Type="http://schemas.openxmlformats.org/officeDocument/2006/relationships/image" Target="../media/image108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10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120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17.wmf"/><Relationship Id="rId17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9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18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93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95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97.bin"/><Relationship Id="rId4" Type="http://schemas.openxmlformats.org/officeDocument/2006/relationships/image" Target="../media/image128.wmf"/><Relationship Id="rId9" Type="http://schemas.openxmlformats.org/officeDocument/2006/relationships/image" Target="../media/image1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3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5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137.wmf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39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144.wmf"/><Relationship Id="rId18" Type="http://schemas.openxmlformats.org/officeDocument/2006/relationships/oleObject" Target="../embeddings/oleObject113.bin"/><Relationship Id="rId26" Type="http://schemas.openxmlformats.org/officeDocument/2006/relationships/oleObject" Target="../embeddings/oleObject117.bin"/><Relationship Id="rId3" Type="http://schemas.openxmlformats.org/officeDocument/2006/relationships/image" Target="../media/image152.png"/><Relationship Id="rId21" Type="http://schemas.openxmlformats.org/officeDocument/2006/relationships/image" Target="../media/image148.wmf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46.wmf"/><Relationship Id="rId25" Type="http://schemas.openxmlformats.org/officeDocument/2006/relationships/image" Target="../media/image15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2.bin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143.wmf"/><Relationship Id="rId24" Type="http://schemas.openxmlformats.org/officeDocument/2006/relationships/oleObject" Target="../embeddings/oleObject116.bin"/><Relationship Id="rId5" Type="http://schemas.openxmlformats.org/officeDocument/2006/relationships/image" Target="../media/image140.wmf"/><Relationship Id="rId15" Type="http://schemas.openxmlformats.org/officeDocument/2006/relationships/image" Target="../media/image145.wmf"/><Relationship Id="rId23" Type="http://schemas.openxmlformats.org/officeDocument/2006/relationships/image" Target="../media/image149.wmf"/><Relationship Id="rId10" Type="http://schemas.openxmlformats.org/officeDocument/2006/relationships/oleObject" Target="../embeddings/oleObject109.bin"/><Relationship Id="rId19" Type="http://schemas.openxmlformats.org/officeDocument/2006/relationships/image" Target="../media/image147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42.wmf"/><Relationship Id="rId14" Type="http://schemas.openxmlformats.org/officeDocument/2006/relationships/oleObject" Target="../embeddings/oleObject111.bin"/><Relationship Id="rId22" Type="http://schemas.openxmlformats.org/officeDocument/2006/relationships/oleObject" Target="../embeddings/oleObject115.bin"/><Relationship Id="rId27" Type="http://schemas.openxmlformats.org/officeDocument/2006/relationships/image" Target="../media/image151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155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image" Target="../media/image162.png"/><Relationship Id="rId7" Type="http://schemas.openxmlformats.org/officeDocument/2006/relationships/image" Target="../media/image159.wmf"/><Relationship Id="rId12" Type="http://schemas.openxmlformats.org/officeDocument/2006/relationships/image" Target="../media/image1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20.bin"/><Relationship Id="rId11" Type="http://schemas.openxmlformats.org/officeDocument/2006/relationships/image" Target="../media/image161.wmf"/><Relationship Id="rId5" Type="http://schemas.openxmlformats.org/officeDocument/2006/relationships/image" Target="../media/image158.wmf"/><Relationship Id="rId10" Type="http://schemas.openxmlformats.org/officeDocument/2006/relationships/oleObject" Target="../embeddings/oleObject122.bin"/><Relationship Id="rId4" Type="http://schemas.openxmlformats.org/officeDocument/2006/relationships/oleObject" Target="../embeddings/oleObject119.bin"/><Relationship Id="rId9" Type="http://schemas.openxmlformats.org/officeDocument/2006/relationships/image" Target="../media/image160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wmf"/><Relationship Id="rId3" Type="http://schemas.openxmlformats.org/officeDocument/2006/relationships/oleObject" Target="../embeddings/oleObject123.bin"/><Relationship Id="rId7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6.wmf"/><Relationship Id="rId11" Type="http://schemas.openxmlformats.org/officeDocument/2006/relationships/image" Target="../media/image169.png"/><Relationship Id="rId5" Type="http://schemas.openxmlformats.org/officeDocument/2006/relationships/oleObject" Target="../embeddings/oleObject124.bin"/><Relationship Id="rId10" Type="http://schemas.openxmlformats.org/officeDocument/2006/relationships/image" Target="../media/image168.wmf"/><Relationship Id="rId4" Type="http://schemas.openxmlformats.org/officeDocument/2006/relationships/image" Target="../media/image165.wmf"/><Relationship Id="rId9" Type="http://schemas.openxmlformats.org/officeDocument/2006/relationships/oleObject" Target="../embeddings/oleObject126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9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67944" y="2060848"/>
            <a:ext cx="4320480" cy="3384376"/>
          </a:xfrm>
        </p:spPr>
        <p:txBody>
          <a:bodyPr/>
          <a:lstStyle/>
          <a:p>
            <a:r>
              <a:rPr lang="en-US" altLang="zh-CN" sz="3600" b="1" i="1" dirty="0" smtClean="0">
                <a:latin typeface="Times New Roman" pitchFamily="18" charset="0"/>
                <a:cs typeface="Times New Roman" pitchFamily="18" charset="0"/>
              </a:rPr>
              <a:t>Chapter</a:t>
            </a:r>
            <a:r>
              <a:rPr lang="en-US" altLang="zh-CN" sz="36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 sz="7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altLang="zh-CN" sz="72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zh-TW" altLang="en-US" sz="4800" b="1" dirty="0" smtClean="0">
                <a:solidFill>
                  <a:srgbClr val="0070C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估測</a:t>
            </a:r>
            <a:endParaRPr lang="zh-CN" altLang="en-US" sz="4800" b="1" dirty="0">
              <a:solidFill>
                <a:srgbClr val="0070C0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8.1.2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最大</a:t>
            </a:r>
            <a:r>
              <a:rPr lang="zh-TW" altLang="zh-TW" sz="2800" dirty="0">
                <a:solidFill>
                  <a:srgbClr val="6600CC"/>
                </a:solidFill>
              </a:rPr>
              <a:t>可能估測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最大可能的方法是求得一個點估測器最重要的通用方法。我們以一個範例來展示最大可能估測</a:t>
            </a:r>
            <a:r>
              <a:rPr lang="en-US" altLang="zh-TW" dirty="0"/>
              <a:t> (maximum likelihood estimate, MLE) </a:t>
            </a:r>
            <a:r>
              <a:rPr lang="zh-TW" altLang="zh-TW" dirty="0"/>
              <a:t>的原理。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22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8.1.2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最大</a:t>
            </a:r>
            <a:r>
              <a:rPr lang="zh-TW" altLang="zh-TW" sz="2800" dirty="0">
                <a:solidFill>
                  <a:srgbClr val="6600CC"/>
                </a:solidFill>
              </a:rPr>
              <a:t>可能估測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568566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3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8.1.2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最大</a:t>
            </a:r>
            <a:r>
              <a:rPr lang="zh-TW" altLang="zh-TW" sz="2800" dirty="0">
                <a:solidFill>
                  <a:srgbClr val="6600CC"/>
                </a:solidFill>
              </a:rPr>
              <a:t>可能估測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5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94037"/>
            <a:ext cx="5983975" cy="453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3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8.1.2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最大</a:t>
            </a:r>
            <a:r>
              <a:rPr lang="zh-TW" altLang="zh-TW" sz="2800" dirty="0">
                <a:solidFill>
                  <a:srgbClr val="6600CC"/>
                </a:solidFill>
              </a:rPr>
              <a:t>可能估測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令</a:t>
            </a:r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zh-TW" dirty="0" smtClean="0"/>
              <a:t>為</a:t>
            </a:r>
            <a:r>
              <a:rPr lang="en-US" altLang="zh-TW" i="1" dirty="0"/>
              <a:t>X</a:t>
            </a:r>
            <a:r>
              <a:rPr lang="zh-TW" altLang="zh-TW" dirty="0"/>
              <a:t>的機率分佈，</a:t>
            </a:r>
            <a:r>
              <a:rPr lang="zh-TW" altLang="zh-TW" dirty="0" smtClean="0"/>
              <a:t>其中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是</a:t>
            </a:r>
            <a:r>
              <a:rPr lang="zh-TW" altLang="zh-TW" dirty="0"/>
              <a:t>要從一組觀察樣本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</a:t>
            </a:r>
            <a:r>
              <a:rPr lang="zh-TW" altLang="zh-TW" dirty="0" smtClean="0"/>
              <a:t>中</a:t>
            </a:r>
            <a:r>
              <a:rPr lang="zh-TW" altLang="zh-TW" dirty="0"/>
              <a:t>估測出的參數，則此樣本的可能性函數定義成</a:t>
            </a:r>
          </a:p>
          <a:p>
            <a:endParaRPr lang="en-US" altLang="zh-TW" dirty="0" smtClean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025752"/>
              </p:ext>
            </p:extLst>
          </p:nvPr>
        </p:nvGraphicFramePr>
        <p:xfrm>
          <a:off x="1008000" y="1412776"/>
          <a:ext cx="940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4" name="Equation" r:id="rId3" imgW="482400" imgH="203040" progId="Equation.DSMT4">
                  <p:embed/>
                </p:oleObj>
              </mc:Choice>
              <mc:Fallback>
                <p:oleObj name="Equation" r:id="rId3" imgW="4824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8000" y="1412776"/>
                        <a:ext cx="940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81042"/>
              </p:ext>
            </p:extLst>
          </p:nvPr>
        </p:nvGraphicFramePr>
        <p:xfrm>
          <a:off x="7956376" y="1423987"/>
          <a:ext cx="769999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5" name="Equation" r:id="rId5" imgW="393480" imgH="203040" progId="Equation.DSMT4">
                  <p:embed/>
                </p:oleObj>
              </mc:Choice>
              <mc:Fallback>
                <p:oleObj name="Equation" r:id="rId5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56376" y="1423987"/>
                        <a:ext cx="769999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004061"/>
              </p:ext>
            </p:extLst>
          </p:nvPr>
        </p:nvGraphicFramePr>
        <p:xfrm>
          <a:off x="730244" y="1836000"/>
          <a:ext cx="745412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6" name="Equation" r:id="rId7" imgW="406080" imgH="215640" progId="Equation.DSMT4">
                  <p:embed/>
                </p:oleObj>
              </mc:Choice>
              <mc:Fallback>
                <p:oleObj name="Equation" r:id="rId7" imgW="4060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0244" y="1836000"/>
                        <a:ext cx="745412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256242"/>
              </p:ext>
            </p:extLst>
          </p:nvPr>
        </p:nvGraphicFramePr>
        <p:xfrm>
          <a:off x="1259632" y="2348928"/>
          <a:ext cx="6810353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7" name="Equation" r:id="rId9" imgW="3403440" imgH="215640" progId="Equation.DSMT4">
                  <p:embed/>
                </p:oleObj>
              </mc:Choice>
              <mc:Fallback>
                <p:oleObj name="Equation" r:id="rId9" imgW="34034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59632" y="2348928"/>
                        <a:ext cx="6810353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8.1.2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最大</a:t>
            </a:r>
            <a:r>
              <a:rPr lang="zh-TW" altLang="zh-TW" sz="2800" dirty="0">
                <a:solidFill>
                  <a:srgbClr val="6600CC"/>
                </a:solidFill>
              </a:rPr>
              <a:t>可能估測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對於離散的情況，可能性函數寫成</a:t>
            </a:r>
          </a:p>
          <a:p>
            <a:endParaRPr lang="en-US" altLang="zh-TW" dirty="0"/>
          </a:p>
          <a:p>
            <a:r>
              <a:rPr lang="zh-TW" altLang="zh-TW" dirty="0"/>
              <a:t>已知樣本值下，可能函數只是未知</a:t>
            </a:r>
            <a:r>
              <a:rPr lang="zh-TW" altLang="zh-TW" dirty="0" smtClean="0"/>
              <a:t>參數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的</a:t>
            </a:r>
            <a:r>
              <a:rPr lang="zh-TW" altLang="zh-TW" dirty="0"/>
              <a:t>函數</a:t>
            </a:r>
            <a:r>
              <a:rPr lang="zh-TW" altLang="zh-TW" dirty="0" smtClean="0"/>
              <a:t>。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的</a:t>
            </a:r>
            <a:r>
              <a:rPr lang="zh-TW" altLang="zh-TW" dirty="0"/>
              <a:t>最大可能估測器是</a:t>
            </a:r>
            <a:r>
              <a:rPr lang="zh-TW" altLang="zh-TW" dirty="0" smtClean="0"/>
              <a:t>使</a:t>
            </a:r>
            <a:r>
              <a:rPr lang="en-US" altLang="zh-TW" dirty="0" smtClean="0"/>
              <a:t>         </a:t>
            </a:r>
            <a:r>
              <a:rPr lang="zh-TW" altLang="zh-TW" dirty="0"/>
              <a:t>最大</a:t>
            </a:r>
            <a:r>
              <a:rPr lang="zh-TW" altLang="zh-TW" dirty="0" smtClean="0"/>
              <a:t>的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值</a:t>
            </a:r>
            <a:r>
              <a:rPr lang="zh-TW" altLang="zh-TW" dirty="0"/>
              <a:t>。亦即我們要找到函數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中的</a:t>
            </a:r>
            <a:r>
              <a:rPr lang="zh-TW" altLang="zh-TW" dirty="0"/>
              <a:t>引數</a:t>
            </a:r>
            <a:r>
              <a:rPr lang="en-US" altLang="zh-TW" dirty="0"/>
              <a:t> (argument) </a:t>
            </a:r>
            <a:r>
              <a:rPr lang="en-US" altLang="zh-TW" i="1" dirty="0"/>
              <a:t>r</a:t>
            </a:r>
            <a:r>
              <a:rPr lang="zh-TW" altLang="zh-TW" dirty="0"/>
              <a:t>，使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有</a:t>
            </a:r>
            <a:r>
              <a:rPr lang="zh-TW" altLang="zh-TW" dirty="0"/>
              <a:t>最大值，設</a:t>
            </a:r>
            <a:r>
              <a:rPr lang="zh-TW" altLang="zh-TW" dirty="0" smtClean="0"/>
              <a:t>這個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值為</a:t>
            </a:r>
            <a:r>
              <a:rPr lang="en-US" altLang="zh-TW" dirty="0" smtClean="0"/>
              <a:t>   </a:t>
            </a:r>
            <a:r>
              <a:rPr lang="zh-TW" altLang="zh-TW" dirty="0" smtClean="0"/>
              <a:t>，</a:t>
            </a:r>
            <a:r>
              <a:rPr lang="zh-TW" altLang="zh-TW" dirty="0"/>
              <a:t>則以數學語言表達就是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  </a:t>
            </a:r>
            <a:r>
              <a:rPr lang="zh-TW" altLang="zh-TW" dirty="0" smtClean="0"/>
              <a:t>。</a:t>
            </a:r>
            <a:r>
              <a:rPr lang="zh-TW" altLang="zh-TW" dirty="0"/>
              <a:t>為了求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，</a:t>
            </a:r>
            <a:r>
              <a:rPr lang="zh-TW" altLang="zh-TW" dirty="0"/>
              <a:t>我們取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的</a:t>
            </a:r>
            <a:r>
              <a:rPr lang="zh-TW" altLang="zh-TW" dirty="0"/>
              <a:t>導數並將結果設定為零，亦即，</a:t>
            </a:r>
            <a:endParaRPr lang="zh-TW" altLang="en-US" dirty="0"/>
          </a:p>
          <a:p>
            <a:endParaRPr lang="en-US" altLang="zh-TW" dirty="0" smtClean="0"/>
          </a:p>
          <a:p>
            <a:pPr>
              <a:lnSpc>
                <a:spcPts val="2000"/>
              </a:lnSpc>
            </a:pPr>
            <a:endParaRPr lang="en-US" altLang="zh-TW" dirty="0"/>
          </a:p>
          <a:p>
            <a:r>
              <a:rPr lang="zh-TW" altLang="zh-TW" dirty="0"/>
              <a:t>往往一個較容易的另一個方式是考慮</a:t>
            </a:r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6870234"/>
              </p:ext>
            </p:extLst>
          </p:nvPr>
        </p:nvGraphicFramePr>
        <p:xfrm>
          <a:off x="1315451" y="1844824"/>
          <a:ext cx="6784941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1" name="Equation" r:id="rId3" imgW="3390840" imgH="215640" progId="Equation.DSMT4">
                  <p:embed/>
                </p:oleObj>
              </mc:Choice>
              <mc:Fallback>
                <p:oleObj name="Equation" r:id="rId3" imgW="3390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15451" y="1844824"/>
                        <a:ext cx="6784941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642007"/>
              </p:ext>
            </p:extLst>
          </p:nvPr>
        </p:nvGraphicFramePr>
        <p:xfrm>
          <a:off x="2915816" y="2780928"/>
          <a:ext cx="618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2" name="Equation" r:id="rId5" imgW="317160" imgH="203040" progId="Equation.DSMT4">
                  <p:embed/>
                </p:oleObj>
              </mc:Choice>
              <mc:Fallback>
                <p:oleObj name="Equation" r:id="rId5" imgW="317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5816" y="2780928"/>
                        <a:ext cx="618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867700"/>
              </p:ext>
            </p:extLst>
          </p:nvPr>
        </p:nvGraphicFramePr>
        <p:xfrm>
          <a:off x="8154464" y="2780928"/>
          <a:ext cx="594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3" name="Equation" r:id="rId7" imgW="304560" imgH="203040" progId="Equation.DSMT4">
                  <p:embed/>
                </p:oleObj>
              </mc:Choice>
              <mc:Fallback>
                <p:oleObj name="Equation" r:id="rId7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54464" y="2780928"/>
                        <a:ext cx="594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882781"/>
              </p:ext>
            </p:extLst>
          </p:nvPr>
        </p:nvGraphicFramePr>
        <p:xfrm>
          <a:off x="4194024" y="3177016"/>
          <a:ext cx="594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4" name="Equation" r:id="rId9" imgW="304560" imgH="203040" progId="Equation.DSMT4">
                  <p:embed/>
                </p:oleObj>
              </mc:Choice>
              <mc:Fallback>
                <p:oleObj name="Equation" r:id="rId9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94024" y="3177016"/>
                        <a:ext cx="594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381559"/>
              </p:ext>
            </p:extLst>
          </p:nvPr>
        </p:nvGraphicFramePr>
        <p:xfrm>
          <a:off x="8151655" y="3159008"/>
          <a:ext cx="236769" cy="3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5" name="Equation" r:id="rId11" imgW="114120" imgH="164880" progId="Equation.DSMT4">
                  <p:embed/>
                </p:oleObj>
              </mc:Choice>
              <mc:Fallback>
                <p:oleObj name="Equation" r:id="rId11" imgW="1141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151655" y="3159008"/>
                        <a:ext cx="236769" cy="3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282554"/>
              </p:ext>
            </p:extLst>
          </p:nvPr>
        </p:nvGraphicFramePr>
        <p:xfrm>
          <a:off x="3816000" y="3609072"/>
          <a:ext cx="1782857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6" name="Equation" r:id="rId13" imgW="1015920" imgH="266400" progId="Equation.DSMT4">
                  <p:embed/>
                </p:oleObj>
              </mc:Choice>
              <mc:Fallback>
                <p:oleObj name="Equation" r:id="rId13" imgW="1015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16000" y="3609072"/>
                        <a:ext cx="1782857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403609"/>
              </p:ext>
            </p:extLst>
          </p:nvPr>
        </p:nvGraphicFramePr>
        <p:xfrm>
          <a:off x="6893599" y="3610800"/>
          <a:ext cx="1782857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7" name="Equation" r:id="rId15" imgW="1015920" imgH="266400" progId="Equation.DSMT4">
                  <p:embed/>
                </p:oleObj>
              </mc:Choice>
              <mc:Fallback>
                <p:oleObj name="Equation" r:id="rId15" imgW="101592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93599" y="3610800"/>
                        <a:ext cx="1782857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94316"/>
              </p:ext>
            </p:extLst>
          </p:nvPr>
        </p:nvGraphicFramePr>
        <p:xfrm>
          <a:off x="1979712" y="4041112"/>
          <a:ext cx="594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8" name="Equation" r:id="rId17" imgW="304560" imgH="203040" progId="Equation.DSMT4">
                  <p:embed/>
                </p:oleObj>
              </mc:Choice>
              <mc:Fallback>
                <p:oleObj name="Equation" r:id="rId17" imgW="30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79712" y="4041112"/>
                        <a:ext cx="594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024427"/>
              </p:ext>
            </p:extLst>
          </p:nvPr>
        </p:nvGraphicFramePr>
        <p:xfrm>
          <a:off x="3881088" y="4473200"/>
          <a:ext cx="1194968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39" name="Equation" r:id="rId19" imgW="622080" imgH="393480" progId="Equation.DSMT4">
                  <p:embed/>
                </p:oleObj>
              </mc:Choice>
              <mc:Fallback>
                <p:oleObj name="Equation" r:id="rId19" imgW="6220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81088" y="4473200"/>
                        <a:ext cx="1194968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499420"/>
              </p:ext>
            </p:extLst>
          </p:nvPr>
        </p:nvGraphicFramePr>
        <p:xfrm>
          <a:off x="3707904" y="5733256"/>
          <a:ext cx="1512000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840" name="Equation" r:id="rId21" imgW="787320" imgH="393480" progId="Equation.DSMT4">
                  <p:embed/>
                </p:oleObj>
              </mc:Choice>
              <mc:Fallback>
                <p:oleObj name="Equation" r:id="rId21" imgW="7873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707904" y="5733256"/>
                        <a:ext cx="1512000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3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8.1.2  </a:t>
            </a:r>
            <a:r>
              <a:rPr lang="zh-TW" altLang="zh-TW" sz="2800" dirty="0">
                <a:solidFill>
                  <a:srgbClr val="6600CC"/>
                </a:solidFill>
              </a:rPr>
              <a:t>最大可能估測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641148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8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8.1.2  </a:t>
            </a:r>
            <a:r>
              <a:rPr lang="zh-TW" altLang="zh-TW" sz="2800" dirty="0">
                <a:solidFill>
                  <a:srgbClr val="6600CC"/>
                </a:solidFill>
              </a:rPr>
              <a:t>最大可能估測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96" y="1772816"/>
            <a:ext cx="6443280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9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8.1.2  </a:t>
            </a:r>
            <a:r>
              <a:rPr lang="zh-TW" altLang="zh-TW" sz="2800" dirty="0">
                <a:solidFill>
                  <a:srgbClr val="6600CC"/>
                </a:solidFill>
              </a:rPr>
              <a:t>最大可能估測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998" y="1773411"/>
            <a:ext cx="6810004" cy="4391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9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8.1.2  </a:t>
            </a:r>
            <a:r>
              <a:rPr lang="zh-TW" altLang="zh-TW" sz="2800" dirty="0">
                <a:solidFill>
                  <a:srgbClr val="6600CC"/>
                </a:solidFill>
              </a:rPr>
              <a:t>最大可能估測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31627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90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8.1.2  </a:t>
            </a:r>
            <a:r>
              <a:rPr lang="zh-TW" altLang="zh-TW" sz="2800" dirty="0">
                <a:solidFill>
                  <a:srgbClr val="6600CC"/>
                </a:solidFill>
              </a:rPr>
              <a:t>最大可能估測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注意到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en-US" altLang="zh-TW" dirty="0"/>
              <a:t>MLE</a:t>
            </a:r>
            <a:r>
              <a:rPr lang="zh-TW" altLang="zh-TW" dirty="0"/>
              <a:t>與不偏估測的樣本變異數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有如</a:t>
            </a:r>
            <a:r>
              <a:rPr lang="zh-TW" altLang="zh-TW" dirty="0"/>
              <a:t>下的密切關係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lnSpc>
                <a:spcPts val="2000"/>
              </a:lnSpc>
            </a:pPr>
            <a:endParaRPr lang="en-US" altLang="zh-TW" dirty="0"/>
          </a:p>
          <a:p>
            <a:r>
              <a:rPr lang="zh-TW" altLang="zh-TW" dirty="0"/>
              <a:t>因此，最大可能性估測器不一定產生不偏的估測。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21425"/>
              </p:ext>
            </p:extLst>
          </p:nvPr>
        </p:nvGraphicFramePr>
        <p:xfrm>
          <a:off x="1691680" y="1376816"/>
          <a:ext cx="396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90" name="Equation" r:id="rId3" imgW="203040" imgH="203040" progId="Equation.DSMT4">
                  <p:embed/>
                </p:oleObj>
              </mc:Choice>
              <mc:Fallback>
                <p:oleObj name="Equation" r:id="rId3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1680" y="1376816"/>
                        <a:ext cx="396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8628"/>
              </p:ext>
            </p:extLst>
          </p:nvPr>
        </p:nvGraphicFramePr>
        <p:xfrm>
          <a:off x="6462000" y="1386000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91" name="Equation" r:id="rId5" imgW="190440" imgH="203040" progId="Equation.DSMT4">
                  <p:embed/>
                </p:oleObj>
              </mc:Choice>
              <mc:Fallback>
                <p:oleObj name="Equation" r:id="rId5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2000" y="1386000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256984"/>
              </p:ext>
            </p:extLst>
          </p:nvPr>
        </p:nvGraphicFramePr>
        <p:xfrm>
          <a:off x="3275856" y="2240952"/>
          <a:ext cx="2623765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92" name="Equation" r:id="rId7" imgW="1498320" imgH="431640" progId="Equation.DSMT4">
                  <p:embed/>
                </p:oleObj>
              </mc:Choice>
              <mc:Fallback>
                <p:oleObj name="Equation" r:id="rId7" imgW="14983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5856" y="2240952"/>
                        <a:ext cx="2623765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在先前的章節中，當我們碰到機率分佈時，常假設機率分佈的參數是已知</a:t>
            </a:r>
            <a:r>
              <a:rPr lang="zh-TW" altLang="zh-TW" dirty="0" smtClean="0"/>
              <a:t>的</a:t>
            </a:r>
            <a:r>
              <a:rPr lang="zh-TW" altLang="zh-TW" dirty="0"/>
              <a:t>。事實上，在真實應用中，我們可能連所考慮之問題適合哪一個機率分佈都不一定知道，何況是分佈的參數。就算知道是何種機率分佈，確切的參數值也不可知，因為這些參數都必須從收集到的資料樣本中估測出來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我們可將估測分成兩個主要類型：點估測</a:t>
            </a:r>
            <a:r>
              <a:rPr lang="en-US" altLang="zh-TW" dirty="0"/>
              <a:t> (point estimation) </a:t>
            </a:r>
            <a:r>
              <a:rPr lang="zh-TW" altLang="zh-TW" dirty="0"/>
              <a:t>和區間估測</a:t>
            </a:r>
            <a:r>
              <a:rPr lang="en-US" altLang="zh-TW" dirty="0"/>
              <a:t> (interval estimation)</a:t>
            </a:r>
            <a:r>
              <a:rPr lang="zh-TW" altLang="zh-TW" dirty="0"/>
              <a:t>。前者是有關單一參數值的估測，而後者是對含有感興趣之參數的區間的估測。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34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8.2  </a:t>
            </a:r>
            <a:r>
              <a:rPr lang="zh-TW" altLang="zh-TW" dirty="0" smtClean="0"/>
              <a:t>區間</a:t>
            </a:r>
            <a:r>
              <a:rPr lang="zh-TW" altLang="zh-TW" dirty="0"/>
              <a:t>估測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設</a:t>
            </a:r>
            <a:r>
              <a:rPr lang="en-US" altLang="zh-TW" dirty="0"/>
              <a:t> </a:t>
            </a:r>
            <a:r>
              <a:rPr lang="en-US" altLang="zh-TW" i="1" dirty="0" smtClean="0"/>
              <a:t>r</a:t>
            </a:r>
            <a:r>
              <a:rPr lang="en-US" altLang="zh-TW" dirty="0" smtClean="0"/>
              <a:t> </a:t>
            </a:r>
            <a:r>
              <a:rPr lang="zh-TW" altLang="zh-TW" dirty="0" smtClean="0"/>
              <a:t>為</a:t>
            </a:r>
            <a:r>
              <a:rPr lang="zh-TW" altLang="zh-TW" dirty="0"/>
              <a:t>在一個點估測的程序中要被估測的參數，則一個區間估測涉及一個區間</a:t>
            </a:r>
            <a:r>
              <a:rPr lang="en-US" altLang="zh-TW" dirty="0"/>
              <a:t> </a:t>
            </a:r>
            <a:r>
              <a:rPr lang="en-US" altLang="zh-TW" dirty="0" smtClean="0"/>
              <a:t>            </a:t>
            </a:r>
            <a:r>
              <a:rPr lang="zh-TW" altLang="zh-TW" dirty="0" smtClean="0"/>
              <a:t>的</a:t>
            </a:r>
            <a:r>
              <a:rPr lang="zh-TW" altLang="zh-TW" dirty="0"/>
              <a:t>估測，</a:t>
            </a:r>
            <a:r>
              <a:rPr lang="zh-TW" altLang="zh-TW" dirty="0" smtClean="0"/>
              <a:t>其中</a:t>
            </a:r>
            <a:r>
              <a:rPr lang="en-US" altLang="zh-TW" dirty="0" smtClean="0"/>
              <a:t>          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dirty="0"/>
              <a:t>因為不同的樣本通常會產生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的</a:t>
            </a:r>
            <a:r>
              <a:rPr lang="zh-TW" altLang="zh-TW" dirty="0"/>
              <a:t>不同值，因而有不同的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值，所以區間的這些端點是對應的隨機變數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</a:t>
            </a:r>
            <a:r>
              <a:rPr lang="zh-TW" altLang="zh-TW" dirty="0" smtClean="0"/>
              <a:t>的</a:t>
            </a:r>
            <a:r>
              <a:rPr lang="zh-TW" altLang="zh-TW" dirty="0"/>
              <a:t>值。一般而言，我們嘗試找到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使得</a:t>
            </a:r>
            <a:endParaRPr lang="zh-TW" altLang="zh-TW" dirty="0"/>
          </a:p>
          <a:p>
            <a:endParaRPr lang="en-US" altLang="zh-TW" dirty="0" smtClean="0"/>
          </a:p>
          <a:p>
            <a:r>
              <a:rPr lang="zh-TW" altLang="zh-TW" dirty="0"/>
              <a:t>其中</a:t>
            </a:r>
            <a:r>
              <a:rPr lang="en-US" altLang="zh-TW" dirty="0"/>
              <a:t> </a:t>
            </a:r>
            <a:r>
              <a:rPr lang="en-US" altLang="zh-TW" dirty="0" smtClean="0"/>
              <a:t>               </a:t>
            </a:r>
            <a:r>
              <a:rPr lang="zh-TW" altLang="zh-TW" dirty="0" smtClean="0"/>
              <a:t>。</a:t>
            </a:r>
            <a:r>
              <a:rPr lang="zh-TW" altLang="zh-TW" dirty="0"/>
              <a:t>從選取的樣本所得的區間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</a:t>
            </a:r>
            <a:r>
              <a:rPr lang="zh-TW" altLang="zh-TW" dirty="0" smtClean="0"/>
              <a:t>稱為</a:t>
            </a:r>
            <a:r>
              <a:rPr lang="en-US" altLang="zh-TW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</a:t>
            </a:r>
            <a:r>
              <a:rPr lang="zh-TW" altLang="zh-TW" dirty="0" smtClean="0"/>
              <a:t>的</a:t>
            </a:r>
            <a:r>
              <a:rPr lang="zh-TW" altLang="zh-TW" dirty="0"/>
              <a:t>信賴區間</a:t>
            </a:r>
            <a:r>
              <a:rPr lang="en-US" altLang="zh-TW" dirty="0"/>
              <a:t> (confidence interval)</a:t>
            </a:r>
            <a:r>
              <a:rPr lang="zh-TW" altLang="zh-TW" dirty="0" smtClean="0"/>
              <a:t>。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</a:t>
            </a:r>
            <a:r>
              <a:rPr lang="zh-TW" altLang="zh-TW" dirty="0"/>
              <a:t>分</a:t>
            </a:r>
            <a:r>
              <a:rPr lang="zh-TW" altLang="zh-TW" dirty="0" smtClean="0"/>
              <a:t>別稱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為</a:t>
            </a:r>
            <a:r>
              <a:rPr lang="zh-TW" altLang="zh-TW" dirty="0"/>
              <a:t>低端限制</a:t>
            </a:r>
            <a:r>
              <a:rPr lang="en-US" altLang="zh-TW" dirty="0"/>
              <a:t> (lower-confidence limit) </a:t>
            </a:r>
            <a:r>
              <a:rPr lang="zh-TW" altLang="zh-TW" dirty="0"/>
              <a:t>與高端限制</a:t>
            </a:r>
            <a:r>
              <a:rPr lang="en-US" altLang="zh-TW" dirty="0"/>
              <a:t> (</a:t>
            </a:r>
            <a:r>
              <a:rPr lang="en-US" altLang="zh-TW" dirty="0" smtClean="0"/>
              <a:t>upper-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confidence </a:t>
            </a:r>
            <a:r>
              <a:rPr lang="en-US" altLang="zh-TW" dirty="0"/>
              <a:t>limit)</a:t>
            </a:r>
            <a:r>
              <a:rPr lang="zh-TW" altLang="zh-TW" dirty="0"/>
              <a:t>，而比例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zh-TW" altLang="zh-TW" dirty="0" smtClean="0"/>
              <a:t>稱為</a:t>
            </a:r>
            <a:r>
              <a:rPr lang="zh-TW" altLang="zh-TW" dirty="0"/>
              <a:t>信心係數</a:t>
            </a:r>
            <a:r>
              <a:rPr lang="en-US" altLang="zh-TW" dirty="0"/>
              <a:t> (</a:t>
            </a:r>
            <a:r>
              <a:rPr lang="en-US" altLang="zh-TW" dirty="0" smtClean="0"/>
              <a:t>confidence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coefficient</a:t>
            </a:r>
            <a:r>
              <a:rPr lang="en-US" altLang="zh-TW" dirty="0"/>
              <a:t>) </a:t>
            </a:r>
            <a:r>
              <a:rPr lang="zh-TW" altLang="zh-TW" dirty="0"/>
              <a:t>或信心的程度</a:t>
            </a:r>
            <a:r>
              <a:rPr lang="en-US" altLang="zh-TW" dirty="0"/>
              <a:t> (degree (level) of confidence)</a:t>
            </a:r>
            <a:r>
              <a:rPr lang="zh-TW" altLang="zh-TW" dirty="0"/>
              <a:t>。</a:t>
            </a:r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zh-TW" altLang="zh-TW" dirty="0" smtClean="0"/>
              <a:t>的</a:t>
            </a:r>
            <a:r>
              <a:rPr lang="en-US" altLang="zh-TW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</a:t>
            </a:r>
            <a:r>
              <a:rPr lang="zh-TW" altLang="zh-TW" dirty="0" smtClean="0"/>
              <a:t>值</a:t>
            </a:r>
            <a:r>
              <a:rPr lang="zh-TW" altLang="zh-TW" dirty="0"/>
              <a:t>通常取</a:t>
            </a:r>
            <a:r>
              <a:rPr lang="en-US" altLang="zh-TW" dirty="0"/>
              <a:t>0.1</a:t>
            </a:r>
            <a:r>
              <a:rPr lang="zh-TW" altLang="zh-TW" dirty="0"/>
              <a:t>、</a:t>
            </a:r>
            <a:r>
              <a:rPr lang="en-US" altLang="zh-TW" dirty="0"/>
              <a:t>0.05</a:t>
            </a:r>
            <a:r>
              <a:rPr lang="zh-TW" altLang="zh-TW" dirty="0"/>
              <a:t>和</a:t>
            </a:r>
            <a:r>
              <a:rPr lang="en-US" altLang="zh-TW" dirty="0"/>
              <a:t>0.01</a:t>
            </a:r>
            <a:r>
              <a:rPr lang="zh-TW" altLang="zh-TW" dirty="0"/>
              <a:t>，分別產生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</a:t>
            </a:r>
            <a:r>
              <a:rPr lang="zh-TW" altLang="zh-TW" dirty="0" smtClean="0"/>
              <a:t>、</a:t>
            </a:r>
            <a:r>
              <a:rPr lang="en-US" altLang="zh-TW" dirty="0"/>
              <a:t>0.95</a:t>
            </a:r>
            <a:r>
              <a:rPr lang="zh-TW" altLang="zh-TW" dirty="0"/>
              <a:t>和</a:t>
            </a:r>
            <a:r>
              <a:rPr lang="en-US" altLang="zh-TW" dirty="0"/>
              <a:t>0.99</a:t>
            </a:r>
            <a:r>
              <a:rPr lang="zh-TW" altLang="zh-TW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220718"/>
              </p:ext>
            </p:extLst>
          </p:nvPr>
        </p:nvGraphicFramePr>
        <p:xfrm>
          <a:off x="3203848" y="1818000"/>
          <a:ext cx="914824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1" name="Equation" r:id="rId3" imgW="457200" imgH="215640" progId="Equation.DSMT4">
                  <p:embed/>
                </p:oleObj>
              </mc:Choice>
              <mc:Fallback>
                <p:oleObj name="Equation" r:id="rId3" imgW="4572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3848" y="1818000"/>
                        <a:ext cx="914824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276409"/>
              </p:ext>
            </p:extLst>
          </p:nvPr>
        </p:nvGraphicFramePr>
        <p:xfrm>
          <a:off x="6012160" y="1828800"/>
          <a:ext cx="1270588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2" name="Equation" r:id="rId5" imgW="634680" imgH="215640" progId="Equation.DSMT4">
                  <p:embed/>
                </p:oleObj>
              </mc:Choice>
              <mc:Fallback>
                <p:oleObj name="Equation" r:id="rId5" imgW="634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2160" y="1828800"/>
                        <a:ext cx="1270588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05016"/>
              </p:ext>
            </p:extLst>
          </p:nvPr>
        </p:nvGraphicFramePr>
        <p:xfrm>
          <a:off x="4435579" y="2258920"/>
          <a:ext cx="28421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3" name="Equation" r:id="rId7" imgW="152280" imgH="241200" progId="Equation.DSMT4">
                  <p:embed/>
                </p:oleObj>
              </mc:Choice>
              <mc:Fallback>
                <p:oleObj name="Equation" r:id="rId7" imgW="152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5579" y="2258920"/>
                        <a:ext cx="28421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496082"/>
              </p:ext>
            </p:extLst>
          </p:nvPr>
        </p:nvGraphicFramePr>
        <p:xfrm>
          <a:off x="8172000" y="2296800"/>
          <a:ext cx="324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4" name="Equation" r:id="rId9" imgW="152280" imgH="203040" progId="Equation.DSMT4">
                  <p:embed/>
                </p:oleObj>
              </mc:Choice>
              <mc:Fallback>
                <p:oleObj name="Equation" r:id="rId9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172000" y="2296800"/>
                        <a:ext cx="324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071656"/>
              </p:ext>
            </p:extLst>
          </p:nvPr>
        </p:nvGraphicFramePr>
        <p:xfrm>
          <a:off x="1058400" y="2708968"/>
          <a:ext cx="330353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5" name="Equation" r:id="rId11" imgW="164880" imgH="215640" progId="Equation.DSMT4">
                  <p:embed/>
                </p:oleObj>
              </mc:Choice>
              <mc:Fallback>
                <p:oleObj name="Equation" r:id="rId11" imgW="164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8400" y="2708968"/>
                        <a:ext cx="330353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097341"/>
              </p:ext>
            </p:extLst>
          </p:nvPr>
        </p:nvGraphicFramePr>
        <p:xfrm>
          <a:off x="7570800" y="2636912"/>
          <a:ext cx="369474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6" name="Equation" r:id="rId13" imgW="190440" imgH="241200" progId="Equation.DSMT4">
                  <p:embed/>
                </p:oleObj>
              </mc:Choice>
              <mc:Fallback>
                <p:oleObj name="Equation" r:id="rId1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70800" y="2636912"/>
                        <a:ext cx="369474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706775"/>
              </p:ext>
            </p:extLst>
          </p:nvPr>
        </p:nvGraphicFramePr>
        <p:xfrm>
          <a:off x="8298000" y="2672968"/>
          <a:ext cx="3744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7" name="Equation" r:id="rId15" imgW="203040" imgH="253800" progId="Equation.DSMT4">
                  <p:embed/>
                </p:oleObj>
              </mc:Choice>
              <mc:Fallback>
                <p:oleObj name="Equation" r:id="rId15" imgW="203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98000" y="2672968"/>
                        <a:ext cx="3744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756046"/>
              </p:ext>
            </p:extLst>
          </p:nvPr>
        </p:nvGraphicFramePr>
        <p:xfrm>
          <a:off x="5040088" y="3114000"/>
          <a:ext cx="324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8" name="Equation" r:id="rId17" imgW="152280" imgH="203040" progId="Equation.DSMT4">
                  <p:embed/>
                </p:oleObj>
              </mc:Choice>
              <mc:Fallback>
                <p:oleObj name="Equation" r:id="rId17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40088" y="3114000"/>
                        <a:ext cx="324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214624"/>
              </p:ext>
            </p:extLst>
          </p:nvPr>
        </p:nvGraphicFramePr>
        <p:xfrm>
          <a:off x="5706000" y="3114000"/>
          <a:ext cx="330353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49" name="Equation" r:id="rId19" imgW="164880" imgH="215640" progId="Equation.DSMT4">
                  <p:embed/>
                </p:oleObj>
              </mc:Choice>
              <mc:Fallback>
                <p:oleObj name="Equation" r:id="rId19" imgW="164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06000" y="3114000"/>
                        <a:ext cx="330353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99905"/>
              </p:ext>
            </p:extLst>
          </p:nvPr>
        </p:nvGraphicFramePr>
        <p:xfrm>
          <a:off x="3419872" y="3573016"/>
          <a:ext cx="24804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0" name="Equation" r:id="rId21" imgW="1346040" imgH="253800" progId="Equation.DSMT4">
                  <p:embed/>
                </p:oleObj>
              </mc:Choice>
              <mc:Fallback>
                <p:oleObj name="Equation" r:id="rId21" imgW="13460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419872" y="3573016"/>
                        <a:ext cx="24804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598737"/>
              </p:ext>
            </p:extLst>
          </p:nvPr>
        </p:nvGraphicFramePr>
        <p:xfrm>
          <a:off x="1350000" y="4077112"/>
          <a:ext cx="1218462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1" name="Equation" r:id="rId23" imgW="558720" imgH="164880" progId="Equation.DSMT4">
                  <p:embed/>
                </p:oleObj>
              </mc:Choice>
              <mc:Fallback>
                <p:oleObj name="Equation" r:id="rId23" imgW="558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350000" y="4077112"/>
                        <a:ext cx="1218462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948882"/>
              </p:ext>
            </p:extLst>
          </p:nvPr>
        </p:nvGraphicFramePr>
        <p:xfrm>
          <a:off x="6253740" y="4050000"/>
          <a:ext cx="1270588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2" name="Equation" r:id="rId25" imgW="634680" imgH="215640" progId="Equation.DSMT4">
                  <p:embed/>
                </p:oleObj>
              </mc:Choice>
              <mc:Fallback>
                <p:oleObj name="Equation" r:id="rId25" imgW="6346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253740" y="4050000"/>
                        <a:ext cx="1270588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777827"/>
              </p:ext>
            </p:extLst>
          </p:nvPr>
        </p:nvGraphicFramePr>
        <p:xfrm>
          <a:off x="733244" y="4464000"/>
          <a:ext cx="1534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3" name="Equation" r:id="rId27" imgW="787320" imgH="203040" progId="Equation.DSMT4">
                  <p:embed/>
                </p:oleObj>
              </mc:Choice>
              <mc:Fallback>
                <p:oleObj name="Equation" r:id="rId27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733244" y="4464000"/>
                        <a:ext cx="1534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物件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202417"/>
              </p:ext>
            </p:extLst>
          </p:nvPr>
        </p:nvGraphicFramePr>
        <p:xfrm>
          <a:off x="6660232" y="4437112"/>
          <a:ext cx="324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4" name="Equation" r:id="rId29" imgW="152280" imgH="203040" progId="Equation.DSMT4">
                  <p:embed/>
                </p:oleObj>
              </mc:Choice>
              <mc:Fallback>
                <p:oleObj name="Equation" r:id="rId29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660232" y="4437112"/>
                        <a:ext cx="324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物件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863214"/>
              </p:ext>
            </p:extLst>
          </p:nvPr>
        </p:nvGraphicFramePr>
        <p:xfrm>
          <a:off x="7337991" y="4437112"/>
          <a:ext cx="330353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5" name="Equation" r:id="rId31" imgW="164880" imgH="215640" progId="Equation.DSMT4">
                  <p:embed/>
                </p:oleObj>
              </mc:Choice>
              <mc:Fallback>
                <p:oleObj name="Equation" r:id="rId31" imgW="164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337991" y="4437112"/>
                        <a:ext cx="330353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809378"/>
              </p:ext>
            </p:extLst>
          </p:nvPr>
        </p:nvGraphicFramePr>
        <p:xfrm>
          <a:off x="4067944" y="5301208"/>
          <a:ext cx="69230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6" name="Equation" r:id="rId33" imgW="317160" imgH="164880" progId="Equation.DSMT4">
                  <p:embed/>
                </p:oleObj>
              </mc:Choice>
              <mc:Fallback>
                <p:oleObj name="Equation" r:id="rId33" imgW="3171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067944" y="5301208"/>
                        <a:ext cx="69230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881445"/>
              </p:ext>
            </p:extLst>
          </p:nvPr>
        </p:nvGraphicFramePr>
        <p:xfrm>
          <a:off x="7956376" y="5733256"/>
          <a:ext cx="28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7" name="Equation" r:id="rId35" imgW="139680" imgH="139680" progId="Equation.DSMT4">
                  <p:embed/>
                </p:oleObj>
              </mc:Choice>
              <mc:Fallback>
                <p:oleObj name="Equation" r:id="rId35" imgW="1396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956376" y="5733256"/>
                        <a:ext cx="288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物件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549471"/>
              </p:ext>
            </p:extLst>
          </p:nvPr>
        </p:nvGraphicFramePr>
        <p:xfrm>
          <a:off x="5454000" y="6109200"/>
          <a:ext cx="141230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58" name="Equation" r:id="rId37" imgW="647640" imgH="164880" progId="Equation.DSMT4">
                  <p:embed/>
                </p:oleObj>
              </mc:Choice>
              <mc:Fallback>
                <p:oleObj name="Equation" r:id="rId37" imgW="6476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5454000" y="6109200"/>
                        <a:ext cx="141230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7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Blip>
                <a:blip r:embed="rId3"/>
              </a:buBlip>
            </a:pPr>
            <a:r>
              <a:rPr lang="en-US" altLang="zh-TW" b="1" i="1" dirty="0" smtClean="0">
                <a:sym typeface="Symbol"/>
              </a:rPr>
              <a:t> </a:t>
            </a:r>
            <a:r>
              <a:rPr lang="en-US" altLang="zh-TW" b="1" i="1" baseline="-25000" dirty="0"/>
              <a:t>X</a:t>
            </a:r>
            <a:r>
              <a:rPr lang="en-US" altLang="zh-TW" b="1" dirty="0"/>
              <a:t> </a:t>
            </a:r>
            <a:r>
              <a:rPr lang="zh-TW" altLang="zh-TW" b="1" dirty="0"/>
              <a:t>的信賴區間</a:t>
            </a:r>
          </a:p>
          <a:p>
            <a:r>
              <a:rPr lang="zh-TW" altLang="zh-TW" dirty="0"/>
              <a:t>考慮</a:t>
            </a:r>
            <a:r>
              <a:rPr lang="zh-TW" altLang="zh-TW" dirty="0" smtClean="0"/>
              <a:t>平均值</a:t>
            </a:r>
            <a:r>
              <a:rPr lang="en-US" altLang="zh-TW" dirty="0" smtClean="0"/>
              <a:t>      </a:t>
            </a:r>
            <a:r>
              <a:rPr lang="zh-TW" altLang="zh-TW" dirty="0"/>
              <a:t>的區間估測。</a:t>
            </a:r>
            <a:r>
              <a:rPr lang="zh-TW" altLang="zh-TW" dirty="0" smtClean="0"/>
              <a:t>如果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X </a:t>
            </a:r>
            <a:r>
              <a:rPr lang="zh-TW" altLang="zh-TW" dirty="0" smtClean="0"/>
              <a:t>是</a:t>
            </a:r>
            <a:r>
              <a:rPr lang="zh-TW" altLang="zh-TW" dirty="0"/>
              <a:t>常態的，則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的</a:t>
            </a:r>
            <a:r>
              <a:rPr lang="zh-TW" altLang="zh-TW" dirty="0"/>
              <a:t>抽樣分佈也是常態的。</a:t>
            </a:r>
            <a:r>
              <a:rPr lang="zh-TW" altLang="zh-TW" dirty="0" smtClean="0"/>
              <a:t>如果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X </a:t>
            </a:r>
            <a:r>
              <a:rPr lang="zh-TW" altLang="zh-TW" dirty="0" smtClean="0"/>
              <a:t>不是</a:t>
            </a:r>
            <a:r>
              <a:rPr lang="zh-TW" altLang="zh-TW" dirty="0"/>
              <a:t>常態的但中央極限定理的條件成立，則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會</a:t>
            </a:r>
            <a:r>
              <a:rPr lang="zh-TW" altLang="zh-TW" dirty="0"/>
              <a:t>是近似常態分佈的。不論是何種情況，在此我們都假定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是</a:t>
            </a:r>
            <a:r>
              <a:rPr lang="zh-TW" altLang="zh-TW" dirty="0"/>
              <a:t>常態的。因為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</a:t>
            </a:r>
            <a:r>
              <a:rPr lang="zh-TW" altLang="zh-TW" dirty="0" smtClean="0"/>
              <a:t>且</a:t>
            </a:r>
            <a:r>
              <a:rPr lang="en-US" altLang="zh-TW" dirty="0" smtClean="0"/>
              <a:t>                         </a:t>
            </a:r>
            <a:r>
              <a:rPr lang="zh-TW" altLang="zh-TW" dirty="0"/>
              <a:t>，</a:t>
            </a:r>
            <a:r>
              <a:rPr lang="zh-TW" altLang="zh-TW" dirty="0" smtClean="0"/>
              <a:t>所以</a:t>
            </a:r>
            <a:endParaRPr lang="en-US" altLang="zh-TW" dirty="0" smtClean="0"/>
          </a:p>
          <a:p>
            <a:endParaRPr lang="en-US" altLang="zh-TW" dirty="0" smtClean="0"/>
          </a:p>
          <a:p>
            <a:pPr>
              <a:lnSpc>
                <a:spcPts val="2400"/>
              </a:lnSpc>
            </a:pPr>
            <a:endParaRPr lang="en-US" altLang="zh-TW" dirty="0"/>
          </a:p>
          <a:p>
            <a:r>
              <a:rPr lang="zh-TW" altLang="zh-TW" dirty="0"/>
              <a:t>有標準常態分佈。設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代表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z </a:t>
            </a:r>
            <a:r>
              <a:rPr lang="zh-TW" altLang="zh-TW" dirty="0" smtClean="0"/>
              <a:t>值</a:t>
            </a:r>
            <a:r>
              <a:rPr lang="zh-TW" altLang="zh-TW" dirty="0"/>
              <a:t>且在此值以上有面積</a:t>
            </a:r>
            <a:r>
              <a:rPr lang="en-US" altLang="zh-TW" dirty="0"/>
              <a:t> </a:t>
            </a:r>
            <a:r>
              <a:rPr lang="en-US" altLang="zh-TW" dirty="0" smtClean="0"/>
              <a:t>       </a:t>
            </a:r>
            <a:r>
              <a:rPr lang="zh-TW" altLang="zh-TW" dirty="0" smtClean="0"/>
              <a:t>。</a:t>
            </a:r>
            <a:r>
              <a:rPr lang="zh-TW" altLang="zh-TW" dirty="0"/>
              <a:t>見圖</a:t>
            </a:r>
            <a:r>
              <a:rPr lang="en-US" altLang="zh-TW" dirty="0"/>
              <a:t>8.2</a:t>
            </a:r>
            <a:r>
              <a:rPr lang="zh-TW" altLang="zh-TW" dirty="0" smtClean="0"/>
              <a:t>有關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之</a:t>
            </a:r>
            <a:r>
              <a:rPr lang="zh-TW" altLang="zh-TW" dirty="0"/>
              <a:t>定義的圖示。於是</a:t>
            </a:r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141318"/>
              </p:ext>
            </p:extLst>
          </p:nvPr>
        </p:nvGraphicFramePr>
        <p:xfrm>
          <a:off x="2267744" y="1890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08" name="Equation" r:id="rId4" imgW="215640" imgH="203040" progId="Equation.DSMT4">
                  <p:embed/>
                </p:oleObj>
              </mc:Choice>
              <mc:Fallback>
                <p:oleObj name="Equation" r:id="rId4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1890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682494"/>
              </p:ext>
            </p:extLst>
          </p:nvPr>
        </p:nvGraphicFramePr>
        <p:xfrm>
          <a:off x="7326000" y="1890000"/>
          <a:ext cx="36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09" name="Equation" r:id="rId6" imgW="177480" imgH="177480" progId="Equation.DSMT4">
                  <p:embed/>
                </p:oleObj>
              </mc:Choice>
              <mc:Fallback>
                <p:oleObj name="Equation" r:id="rId6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26000" y="1890000"/>
                        <a:ext cx="360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337222"/>
              </p:ext>
            </p:extLst>
          </p:nvPr>
        </p:nvGraphicFramePr>
        <p:xfrm>
          <a:off x="1979752" y="2708960"/>
          <a:ext cx="36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0" name="Equation" r:id="rId8" imgW="177480" imgH="177480" progId="Equation.DSMT4">
                  <p:embed/>
                </p:oleObj>
              </mc:Choice>
              <mc:Fallback>
                <p:oleObj name="Equation" r:id="rId8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79752" y="2708960"/>
                        <a:ext cx="360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545068"/>
              </p:ext>
            </p:extLst>
          </p:nvPr>
        </p:nvGraphicFramePr>
        <p:xfrm>
          <a:off x="1962000" y="3114000"/>
          <a:ext cx="360000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1" name="Equation" r:id="rId10" imgW="177480" imgH="177480" progId="Equation.DSMT4">
                  <p:embed/>
                </p:oleObj>
              </mc:Choice>
              <mc:Fallback>
                <p:oleObj name="Equation" r:id="rId10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62000" y="3114000"/>
                        <a:ext cx="360000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032781"/>
              </p:ext>
            </p:extLst>
          </p:nvPr>
        </p:nvGraphicFramePr>
        <p:xfrm>
          <a:off x="4495909" y="3068960"/>
          <a:ext cx="1372235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2" name="Equation" r:id="rId12" imgW="685800" imgH="215640" progId="Equation.DSMT4">
                  <p:embed/>
                </p:oleObj>
              </mc:Choice>
              <mc:Fallback>
                <p:oleObj name="Equation" r:id="rId12" imgW="685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95909" y="3068960"/>
                        <a:ext cx="1372235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8489324"/>
              </p:ext>
            </p:extLst>
          </p:nvPr>
        </p:nvGraphicFramePr>
        <p:xfrm>
          <a:off x="6228184" y="3068960"/>
          <a:ext cx="195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3" name="Equation" r:id="rId14" imgW="990360" imgH="228600" progId="Equation.DSMT4">
                  <p:embed/>
                </p:oleObj>
              </mc:Choice>
              <mc:Fallback>
                <p:oleObj name="Equation" r:id="rId14" imgW="9903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28184" y="3068960"/>
                        <a:ext cx="195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011025"/>
              </p:ext>
            </p:extLst>
          </p:nvPr>
        </p:nvGraphicFramePr>
        <p:xfrm>
          <a:off x="3707904" y="3897144"/>
          <a:ext cx="1466743" cy="8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4" name="Equation" r:id="rId16" imgW="787320" imgH="444240" progId="Equation.DSMT4">
                  <p:embed/>
                </p:oleObj>
              </mc:Choice>
              <mc:Fallback>
                <p:oleObj name="Equation" r:id="rId16" imgW="78732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707904" y="3897144"/>
                        <a:ext cx="1466743" cy="8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508192"/>
              </p:ext>
            </p:extLst>
          </p:nvPr>
        </p:nvGraphicFramePr>
        <p:xfrm>
          <a:off x="3528000" y="4797152"/>
          <a:ext cx="508235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5" name="Equation" r:id="rId18" imgW="253800" imgH="215640" progId="Equation.DSMT4">
                  <p:embed/>
                </p:oleObj>
              </mc:Choice>
              <mc:Fallback>
                <p:oleObj name="Equation" r:id="rId18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28000" y="4797152"/>
                        <a:ext cx="508235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643383"/>
              </p:ext>
            </p:extLst>
          </p:nvPr>
        </p:nvGraphicFramePr>
        <p:xfrm>
          <a:off x="8028384" y="4816800"/>
          <a:ext cx="64285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6" name="Equation" r:id="rId20" imgW="317160" imgH="177480" progId="Equation.DSMT4">
                  <p:embed/>
                </p:oleObj>
              </mc:Choice>
              <mc:Fallback>
                <p:oleObj name="Equation" r:id="rId20" imgW="3171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028384" y="4816800"/>
                        <a:ext cx="64285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448443"/>
              </p:ext>
            </p:extLst>
          </p:nvPr>
        </p:nvGraphicFramePr>
        <p:xfrm>
          <a:off x="2358000" y="5202000"/>
          <a:ext cx="508235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7" name="Equation" r:id="rId22" imgW="253800" imgH="215640" progId="Equation.DSMT4">
                  <p:embed/>
                </p:oleObj>
              </mc:Choice>
              <mc:Fallback>
                <p:oleObj name="Equation" r:id="rId22" imgW="25380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358000" y="5202000"/>
                        <a:ext cx="508235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918340"/>
              </p:ext>
            </p:extLst>
          </p:nvPr>
        </p:nvGraphicFramePr>
        <p:xfrm>
          <a:off x="3059832" y="5733256"/>
          <a:ext cx="3176471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18" name="Equation" r:id="rId24" imgW="1587240" imgH="215640" progId="Equation.DSMT4">
                  <p:embed/>
                </p:oleObj>
              </mc:Choice>
              <mc:Fallback>
                <p:oleObj name="Equation" r:id="rId24" imgW="15872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3059832" y="5733256"/>
                        <a:ext cx="3176471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9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或</a:t>
            </a:r>
          </a:p>
          <a:p>
            <a:endParaRPr lang="en-US" altLang="zh-TW" dirty="0" smtClean="0"/>
          </a:p>
          <a:p>
            <a:pPr>
              <a:lnSpc>
                <a:spcPts val="2000"/>
              </a:lnSpc>
            </a:pPr>
            <a:endParaRPr lang="en-US" altLang="zh-TW" dirty="0"/>
          </a:p>
          <a:p>
            <a:r>
              <a:rPr lang="zh-TW" altLang="zh-TW" dirty="0"/>
              <a:t>在簡單的整理後，上面的式子可寫成</a:t>
            </a:r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482873"/>
              </p:ext>
            </p:extLst>
          </p:nvPr>
        </p:nvGraphicFramePr>
        <p:xfrm>
          <a:off x="2843808" y="1772816"/>
          <a:ext cx="3486316" cy="8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55" name="Equation" r:id="rId3" imgW="2031840" imgH="482400" progId="Equation.DSMT4">
                  <p:embed/>
                </p:oleObj>
              </mc:Choice>
              <mc:Fallback>
                <p:oleObj name="Equation" r:id="rId3" imgW="20318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1772816"/>
                        <a:ext cx="3486316" cy="8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345614"/>
              </p:ext>
            </p:extLst>
          </p:nvPr>
        </p:nvGraphicFramePr>
        <p:xfrm>
          <a:off x="2244978" y="3140968"/>
          <a:ext cx="4775294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56" name="Equation" r:id="rId5" imgW="2603160" imgH="431640" progId="Equation.DSMT4">
                  <p:embed/>
                </p:oleObj>
              </mc:Choice>
              <mc:Fallback>
                <p:oleObj name="Equation" r:id="rId5" imgW="2603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4978" y="3140968"/>
                        <a:ext cx="4775294" cy="79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12" y="4077072"/>
            <a:ext cx="452805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4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066" y="1772816"/>
            <a:ext cx="708433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4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7240272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4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關於信心水準的適當解釋如下。考慮一個隨機實驗，它產生信心水準所對應足夠多的對應區間，則這些區間中含有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機會可視為信心水準。圖</a:t>
            </a:r>
            <a:r>
              <a:rPr lang="en-US" altLang="zh-TW" dirty="0"/>
              <a:t>8.3</a:t>
            </a:r>
            <a:r>
              <a:rPr lang="zh-TW" altLang="zh-TW" dirty="0"/>
              <a:t>顯示這樣實驗的一個結果，其中考量了三個信心水準並產生</a:t>
            </a:r>
            <a:r>
              <a:rPr lang="en-US" altLang="zh-TW" dirty="0"/>
              <a:t>50</a:t>
            </a:r>
            <a:r>
              <a:rPr lang="zh-TW" altLang="zh-TW" dirty="0"/>
              <a:t>個信賴區間。實驗中的隨機樣本抽取自均勻分佈</a:t>
            </a:r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zh-TW" dirty="0" smtClean="0"/>
              <a:t>中</a:t>
            </a:r>
            <a:r>
              <a:rPr lang="zh-TW" altLang="zh-TW" dirty="0"/>
              <a:t>，而此分佈的真實平均值</a:t>
            </a:r>
            <a:r>
              <a:rPr lang="zh-TW" altLang="zh-TW" dirty="0" smtClean="0"/>
              <a:t>為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</a:t>
            </a:r>
            <a:r>
              <a:rPr lang="zh-TW" altLang="zh-TW" dirty="0"/>
              <a:t>。圖中每個信心水準的一條垂直線表示此平均值</a:t>
            </a:r>
            <a:r>
              <a:rPr lang="zh-TW" altLang="zh-TW" dirty="0" smtClean="0"/>
              <a:t>的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所在</a:t>
            </a:r>
            <a:r>
              <a:rPr lang="zh-TW" altLang="zh-TW" dirty="0"/>
              <a:t>。每個水平線段代表一個信賴區間</a:t>
            </a:r>
            <a:r>
              <a:rPr lang="en-US" altLang="zh-TW" dirty="0"/>
              <a:t> ( </a:t>
            </a:r>
            <a:r>
              <a:rPr lang="zh-TW" altLang="zh-TW" dirty="0"/>
              <a:t>從水平線的左端</a:t>
            </a:r>
            <a:r>
              <a:rPr lang="zh-TW" altLang="zh-TW" dirty="0" smtClean="0"/>
              <a:t>點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延伸</a:t>
            </a:r>
            <a:r>
              <a:rPr lang="zh-TW" altLang="zh-TW" dirty="0"/>
              <a:t>到右端點</a:t>
            </a:r>
            <a:r>
              <a:rPr lang="en-US" altLang="zh-TW" dirty="0"/>
              <a:t> )</a:t>
            </a:r>
            <a:r>
              <a:rPr lang="zh-TW" altLang="zh-TW" dirty="0"/>
              <a:t>。較粗的水平線段代表不包含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區間，</a:t>
            </a:r>
            <a:r>
              <a:rPr lang="zh-TW" altLang="zh-TW" dirty="0" smtClean="0"/>
              <a:t>而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較</a:t>
            </a:r>
            <a:r>
              <a:rPr lang="zh-TW" altLang="zh-TW" dirty="0"/>
              <a:t>細的水平線段則代表有包含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區間。圖形顯示，</a:t>
            </a:r>
            <a:r>
              <a:rPr lang="zh-TW" altLang="zh-TW" dirty="0" smtClean="0"/>
              <a:t>隨著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信心</a:t>
            </a:r>
            <a:r>
              <a:rPr lang="zh-TW" altLang="zh-TW" dirty="0"/>
              <a:t>水準增加，區間長度跟著增加，且不包含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之</a:t>
            </a:r>
            <a:r>
              <a:rPr lang="zh-TW" altLang="zh-TW" dirty="0"/>
              <a:t>區間</a:t>
            </a:r>
            <a:r>
              <a:rPr lang="zh-TW" altLang="zh-TW" dirty="0" smtClean="0"/>
              <a:t>的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次數</a:t>
            </a:r>
            <a:r>
              <a:rPr lang="zh-TW" altLang="zh-TW" dirty="0"/>
              <a:t>會降低。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97938"/>
              </p:ext>
            </p:extLst>
          </p:nvPr>
        </p:nvGraphicFramePr>
        <p:xfrm>
          <a:off x="8082000" y="18252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06" name="Equation" r:id="rId3" imgW="215640" imgH="203040" progId="Equation.DSMT4">
                  <p:embed/>
                </p:oleObj>
              </mc:Choice>
              <mc:Fallback>
                <p:oleObj name="Equation" r:id="rId3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82000" y="18252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51077"/>
              </p:ext>
            </p:extLst>
          </p:nvPr>
        </p:nvGraphicFramePr>
        <p:xfrm>
          <a:off x="3510000" y="3042000"/>
          <a:ext cx="866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07" name="Equation" r:id="rId5" imgW="444240" imgH="203040" progId="Equation.DSMT4">
                  <p:embed/>
                </p:oleObj>
              </mc:Choice>
              <mc:Fallback>
                <p:oleObj name="Equation" r:id="rId5" imgW="444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0000" y="3042000"/>
                        <a:ext cx="866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36643"/>
              </p:ext>
            </p:extLst>
          </p:nvPr>
        </p:nvGraphicFramePr>
        <p:xfrm>
          <a:off x="702000" y="3445200"/>
          <a:ext cx="1138500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08" name="Equation" r:id="rId7" imgW="558720" imgH="203040" progId="Equation.DSMT4">
                  <p:embed/>
                </p:oleObj>
              </mc:Choice>
              <mc:Fallback>
                <p:oleObj name="Equation" r:id="rId7" imgW="5587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2000" y="3445200"/>
                        <a:ext cx="1138500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847961"/>
              </p:ext>
            </p:extLst>
          </p:nvPr>
        </p:nvGraphicFramePr>
        <p:xfrm>
          <a:off x="6743538" y="4248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09" name="Equation" r:id="rId9" imgW="215640" imgH="203040" progId="Equation.DSMT4">
                  <p:embed/>
                </p:oleObj>
              </mc:Choice>
              <mc:Fallback>
                <p:oleObj name="Equation" r:id="rId9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43538" y="4248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27064"/>
              </p:ext>
            </p:extLst>
          </p:nvPr>
        </p:nvGraphicFramePr>
        <p:xfrm>
          <a:off x="4716016" y="4680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10" name="Equation" r:id="rId11" imgW="215640" imgH="203040" progId="Equation.DSMT4">
                  <p:embed/>
                </p:oleObj>
              </mc:Choice>
              <mc:Fallback>
                <p:oleObj name="Equation" r:id="rId11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16016" y="4680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618986"/>
              </p:ext>
            </p:extLst>
          </p:nvPr>
        </p:nvGraphicFramePr>
        <p:xfrm>
          <a:off x="6858000" y="5076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11" name="Equation" r:id="rId13" imgW="215640" imgH="203040" progId="Equation.DSMT4">
                  <p:embed/>
                </p:oleObj>
              </mc:Choice>
              <mc:Fallback>
                <p:oleObj name="Equation" r:id="rId13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58000" y="5076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74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44517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5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pPr>
              <a:lnSpc>
                <a:spcPts val="2000"/>
              </a:lnSpc>
            </a:pP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r>
              <a:rPr lang="zh-TW" altLang="zh-TW" b="1" dirty="0" smtClean="0"/>
              <a:t>證明</a:t>
            </a:r>
            <a:endParaRPr lang="en-US" altLang="zh-TW" b="1" dirty="0" smtClean="0"/>
          </a:p>
          <a:p>
            <a:r>
              <a:rPr lang="zh-TW" altLang="zh-TW" dirty="0"/>
              <a:t>藉由圖</a:t>
            </a:r>
            <a:r>
              <a:rPr lang="en-US" altLang="zh-TW" dirty="0"/>
              <a:t>8.4</a:t>
            </a:r>
            <a:r>
              <a:rPr lang="zh-TW" altLang="zh-TW" dirty="0"/>
              <a:t>的協助，此證明直接了當。首先，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落入</a:t>
            </a:r>
            <a:r>
              <a:rPr lang="en-US" altLang="zh-TW" dirty="0" smtClean="0"/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                               </a:t>
            </a:r>
            <a:r>
              <a:rPr lang="zh-TW" altLang="zh-TW" dirty="0" smtClean="0"/>
              <a:t>中的</a:t>
            </a:r>
            <a:r>
              <a:rPr lang="zh-TW" altLang="zh-TW" dirty="0"/>
              <a:t>機率是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</a:t>
            </a:r>
            <a:r>
              <a:rPr lang="zh-TW" altLang="zh-TW" dirty="0" smtClean="0"/>
              <a:t>。</a:t>
            </a:r>
            <a:r>
              <a:rPr lang="zh-TW" altLang="zh-TW" dirty="0"/>
              <a:t>其次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若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確實</a:t>
            </a:r>
            <a:r>
              <a:rPr lang="zh-TW" altLang="zh-TW" dirty="0"/>
              <a:t>落入在該區間中，則估測誤差不會超過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，</a:t>
            </a:r>
            <a:r>
              <a:rPr lang="zh-TW" altLang="zh-TW" dirty="0"/>
              <a:t>這可從圖</a:t>
            </a:r>
            <a:r>
              <a:rPr lang="en-US" altLang="zh-TW" dirty="0"/>
              <a:t>8.4</a:t>
            </a:r>
            <a:r>
              <a:rPr lang="zh-TW" altLang="zh-TW" dirty="0"/>
              <a:t>中立刻看出。</a:t>
            </a:r>
          </a:p>
          <a:p>
            <a:endParaRPr lang="zh-TW" altLang="en-US" dirty="0"/>
          </a:p>
        </p:txBody>
      </p:sp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5" y="1412776"/>
            <a:ext cx="7455249" cy="115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53031"/>
              </p:ext>
            </p:extLst>
          </p:nvPr>
        </p:nvGraphicFramePr>
        <p:xfrm>
          <a:off x="6588224" y="3122191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76" name="Equation" r:id="rId4" imgW="215640" imgH="203040" progId="Equation.DSMT4">
                  <p:embed/>
                </p:oleObj>
              </mc:Choice>
              <mc:Fallback>
                <p:oleObj name="Equation" r:id="rId4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8224" y="3122191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251842"/>
              </p:ext>
            </p:extLst>
          </p:nvPr>
        </p:nvGraphicFramePr>
        <p:xfrm>
          <a:off x="710753" y="3466800"/>
          <a:ext cx="40052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77" name="Equation" r:id="rId6" imgW="2120760" imgH="253800" progId="Equation.DSMT4">
                  <p:embed/>
                </p:oleObj>
              </mc:Choice>
              <mc:Fallback>
                <p:oleObj name="Equation" r:id="rId6" imgW="2120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0753" y="3466800"/>
                        <a:ext cx="4005263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197693"/>
              </p:ext>
            </p:extLst>
          </p:nvPr>
        </p:nvGraphicFramePr>
        <p:xfrm>
          <a:off x="6210000" y="3564000"/>
          <a:ext cx="1464750" cy="3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78" name="Equation" r:id="rId8" imgW="787320" imgH="203040" progId="Equation.DSMT4">
                  <p:embed/>
                </p:oleObj>
              </mc:Choice>
              <mc:Fallback>
                <p:oleObj name="Equation" r:id="rId8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10000" y="3564000"/>
                        <a:ext cx="1464750" cy="3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111526"/>
              </p:ext>
            </p:extLst>
          </p:nvPr>
        </p:nvGraphicFramePr>
        <p:xfrm>
          <a:off x="1043608" y="3960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79" name="Equation" r:id="rId10" imgW="215640" imgH="203040" progId="Equation.DSMT4">
                  <p:embed/>
                </p:oleObj>
              </mc:Choice>
              <mc:Fallback>
                <p:oleObj name="Equation" r:id="rId10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3608" y="3960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650327"/>
              </p:ext>
            </p:extLst>
          </p:nvPr>
        </p:nvGraphicFramePr>
        <p:xfrm>
          <a:off x="7344000" y="3888000"/>
          <a:ext cx="13572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80" name="Equation" r:id="rId12" imgW="736560" imgH="253800" progId="Equation.DSMT4">
                  <p:embed/>
                </p:oleObj>
              </mc:Choice>
              <mc:Fallback>
                <p:oleObj name="Equation" r:id="rId12" imgW="7365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44000" y="3888000"/>
                        <a:ext cx="13572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0035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65104"/>
            <a:ext cx="3313133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5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440827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5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3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93" y="1772816"/>
            <a:ext cx="7386213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8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8.1  </a:t>
            </a:r>
            <a:r>
              <a:rPr lang="zh-TW" altLang="zh-TW" dirty="0" smtClean="0"/>
              <a:t>點估測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800" dirty="0" smtClean="0">
                <a:solidFill>
                  <a:srgbClr val="6600CC"/>
                </a:solidFill>
              </a:rPr>
              <a:t>8.1.1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估測</a:t>
            </a:r>
            <a:r>
              <a:rPr lang="zh-TW" altLang="zh-TW" sz="2800" dirty="0">
                <a:solidFill>
                  <a:srgbClr val="6600CC"/>
                </a:solidFill>
              </a:rPr>
              <a:t>器的性質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某個母體</a:t>
            </a:r>
            <a:r>
              <a:rPr lang="zh-TW" altLang="zh-TW" dirty="0" smtClean="0"/>
              <a:t>參數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的</a:t>
            </a:r>
            <a:r>
              <a:rPr lang="zh-TW" altLang="zh-TW" dirty="0"/>
              <a:t>一個點估測是統計量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的</a:t>
            </a:r>
            <a:r>
              <a:rPr lang="zh-TW" altLang="zh-TW" dirty="0"/>
              <a:t>一個</a:t>
            </a:r>
            <a:r>
              <a:rPr lang="zh-TW" altLang="zh-TW" dirty="0" smtClean="0"/>
              <a:t>值</a:t>
            </a:r>
            <a:r>
              <a:rPr lang="en-US" altLang="zh-TW" dirty="0" smtClean="0"/>
              <a:t>   </a:t>
            </a:r>
            <a:r>
              <a:rPr lang="zh-TW" altLang="zh-TW" dirty="0" smtClean="0"/>
              <a:t>。</a:t>
            </a:r>
            <a:r>
              <a:rPr lang="zh-TW" altLang="zh-TW" dirty="0"/>
              <a:t>事實上，樣本平均值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是</a:t>
            </a:r>
            <a:r>
              <a:rPr lang="zh-TW" altLang="zh-TW" dirty="0"/>
              <a:t>母體平均值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一個點估測；而樣本變異數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是</a:t>
            </a:r>
            <a:r>
              <a:rPr lang="zh-TW" altLang="zh-TW" dirty="0"/>
              <a:t>母體變異數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的</a:t>
            </a:r>
            <a:r>
              <a:rPr lang="zh-TW" altLang="zh-TW" dirty="0"/>
              <a:t>一個點估測。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049670"/>
              </p:ext>
            </p:extLst>
          </p:nvPr>
        </p:nvGraphicFramePr>
        <p:xfrm>
          <a:off x="5904000" y="1340768"/>
          <a:ext cx="297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7" name="Equation" r:id="rId3" imgW="139680" imgH="203040" progId="Equation.DSMT4">
                  <p:embed/>
                </p:oleObj>
              </mc:Choice>
              <mc:Fallback>
                <p:oleObj name="Equation" r:id="rId3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4000" y="1340768"/>
                        <a:ext cx="297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691470"/>
              </p:ext>
            </p:extLst>
          </p:nvPr>
        </p:nvGraphicFramePr>
        <p:xfrm>
          <a:off x="7524328" y="1466816"/>
          <a:ext cx="211846" cy="30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8" name="Equation" r:id="rId5" imgW="114120" imgH="164880" progId="Equation.DSMT4">
                  <p:embed/>
                </p:oleObj>
              </mc:Choice>
              <mc:Fallback>
                <p:oleObj name="Equation" r:id="rId5" imgW="1141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24328" y="1466816"/>
                        <a:ext cx="211846" cy="30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72402"/>
              </p:ext>
            </p:extLst>
          </p:nvPr>
        </p:nvGraphicFramePr>
        <p:xfrm>
          <a:off x="2915816" y="1844824"/>
          <a:ext cx="349412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59" name="Equation" r:id="rId7" imgW="190440" imgH="215640" progId="Equation.DSMT4">
                  <p:embed/>
                </p:oleObj>
              </mc:Choice>
              <mc:Fallback>
                <p:oleObj name="Equation" r:id="rId7" imgW="1904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5816" y="1844824"/>
                        <a:ext cx="349412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491370"/>
              </p:ext>
            </p:extLst>
          </p:nvPr>
        </p:nvGraphicFramePr>
        <p:xfrm>
          <a:off x="5076056" y="1836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0" name="Equation" r:id="rId9" imgW="215640" imgH="203040" progId="Equation.DSMT4">
                  <p:embed/>
                </p:oleObj>
              </mc:Choice>
              <mc:Fallback>
                <p:oleObj name="Equation" r:id="rId9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76056" y="1836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002350"/>
              </p:ext>
            </p:extLst>
          </p:nvPr>
        </p:nvGraphicFramePr>
        <p:xfrm>
          <a:off x="1680470" y="2204864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1" name="Equation" r:id="rId11" imgW="190440" imgH="203040" progId="Equation.DSMT4">
                  <p:embed/>
                </p:oleObj>
              </mc:Choice>
              <mc:Fallback>
                <p:oleObj name="Equation" r:id="rId11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80470" y="2204864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657542"/>
              </p:ext>
            </p:extLst>
          </p:nvPr>
        </p:nvGraphicFramePr>
        <p:xfrm>
          <a:off x="3995936" y="2186912"/>
          <a:ext cx="40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62" name="Equation" r:id="rId13" imgW="215640" imgH="228600" progId="Equation.DSMT4">
                  <p:embed/>
                </p:oleObj>
              </mc:Choice>
              <mc:Fallback>
                <p:oleObj name="Equation" r:id="rId13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95936" y="2186912"/>
                        <a:ext cx="40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7508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54" y="3212976"/>
            <a:ext cx="733407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6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Blip>
                <a:blip r:embed="rId3"/>
              </a:buBlip>
            </a:pPr>
            <a:r>
              <a:rPr lang="en-US" altLang="zh-TW" b="1" i="1" dirty="0" smtClean="0">
                <a:sym typeface="Symbol"/>
              </a:rPr>
              <a:t> </a:t>
            </a:r>
            <a:r>
              <a:rPr lang="en-US" altLang="zh-TW" b="1" i="1" baseline="-25000" dirty="0"/>
              <a:t>X</a:t>
            </a:r>
            <a:r>
              <a:rPr lang="en-US" altLang="zh-TW" b="1" dirty="0"/>
              <a:t> </a:t>
            </a:r>
            <a:r>
              <a:rPr lang="en-US" altLang="zh-TW" b="1" dirty="0">
                <a:sym typeface="Symbol"/>
              </a:rPr>
              <a:t></a:t>
            </a:r>
            <a:r>
              <a:rPr lang="en-US" altLang="zh-TW" b="1" dirty="0"/>
              <a:t> </a:t>
            </a:r>
            <a:r>
              <a:rPr lang="en-US" altLang="zh-TW" b="1" i="1" dirty="0">
                <a:sym typeface="Symbol"/>
              </a:rPr>
              <a:t></a:t>
            </a:r>
            <a:r>
              <a:rPr lang="en-US" altLang="zh-TW" b="1" i="1" baseline="-25000" dirty="0"/>
              <a:t>Y</a:t>
            </a:r>
            <a:r>
              <a:rPr lang="en-US" altLang="zh-TW" b="1" dirty="0"/>
              <a:t> </a:t>
            </a:r>
            <a:r>
              <a:rPr lang="zh-TW" altLang="zh-TW" b="1" dirty="0"/>
              <a:t>的信賴區間</a:t>
            </a:r>
          </a:p>
          <a:p>
            <a:r>
              <a:rPr lang="zh-TW" altLang="zh-TW" dirty="0"/>
              <a:t>設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  </a:t>
            </a:r>
            <a:r>
              <a:rPr lang="zh-TW" altLang="zh-TW" dirty="0" smtClean="0"/>
              <a:t>為</a:t>
            </a:r>
            <a:r>
              <a:rPr lang="zh-TW" altLang="zh-TW" dirty="0"/>
              <a:t>大小</a:t>
            </a:r>
            <a:r>
              <a:rPr lang="zh-TW" altLang="zh-TW" dirty="0" smtClean="0"/>
              <a:t>是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n </a:t>
            </a:r>
            <a:r>
              <a:rPr lang="zh-TW" altLang="zh-TW" dirty="0" smtClean="0"/>
              <a:t>的</a:t>
            </a:r>
            <a:r>
              <a:rPr lang="zh-TW" altLang="zh-TW" dirty="0"/>
              <a:t>隨機樣本，抽取自有未知的平均數與已知變異數的常態母體並令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</a:t>
            </a:r>
            <a:r>
              <a:rPr lang="zh-TW" altLang="zh-TW" dirty="0" smtClean="0"/>
              <a:t>為</a:t>
            </a:r>
            <a:r>
              <a:rPr lang="zh-TW" altLang="zh-TW" dirty="0"/>
              <a:t>大小</a:t>
            </a:r>
            <a:r>
              <a:rPr lang="zh-TW" altLang="zh-TW" dirty="0" smtClean="0"/>
              <a:t>是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m </a:t>
            </a:r>
            <a:r>
              <a:rPr lang="zh-TW" altLang="zh-TW" dirty="0" smtClean="0"/>
              <a:t>的</a:t>
            </a:r>
            <a:r>
              <a:rPr lang="zh-TW" altLang="zh-TW" dirty="0"/>
              <a:t>隨機樣本，抽取自有未知的平均數與已知變異數的常態母體。假定兩個樣本是獨立的。我們對於求</a:t>
            </a:r>
            <a:r>
              <a:rPr lang="en-US" altLang="zh-TW" dirty="0"/>
              <a:t> </a:t>
            </a:r>
            <a:r>
              <a:rPr lang="en-US" altLang="zh-TW" dirty="0" smtClean="0"/>
              <a:t>             </a:t>
            </a:r>
            <a:r>
              <a:rPr lang="zh-TW" altLang="zh-TW" dirty="0" smtClean="0"/>
              <a:t>的</a:t>
            </a:r>
            <a:r>
              <a:rPr lang="en-US" altLang="zh-TW" dirty="0" smtClean="0"/>
              <a:t>                    </a:t>
            </a:r>
            <a:r>
              <a:rPr lang="zh-TW" altLang="zh-TW" dirty="0" smtClean="0"/>
              <a:t>信賴</a:t>
            </a:r>
            <a:r>
              <a:rPr lang="zh-TW" altLang="zh-TW" dirty="0"/>
              <a:t>區間感興趣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             的                     </a:t>
            </a:r>
            <a:r>
              <a:rPr lang="en-US" altLang="zh-TW" dirty="0" err="1" smtClean="0"/>
              <a:t>區間為</a:t>
            </a: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30887"/>
              </p:ext>
            </p:extLst>
          </p:nvPr>
        </p:nvGraphicFramePr>
        <p:xfrm>
          <a:off x="1064984" y="1890000"/>
          <a:ext cx="1778824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0" name="Equation" r:id="rId4" imgW="888840" imgH="215640" progId="Equation.DSMT4">
                  <p:embed/>
                </p:oleObj>
              </mc:Choice>
              <mc:Fallback>
                <p:oleObj name="Equation" r:id="rId4" imgW="888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4984" y="1890000"/>
                        <a:ext cx="1778824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62378"/>
              </p:ext>
            </p:extLst>
          </p:nvPr>
        </p:nvGraphicFramePr>
        <p:xfrm>
          <a:off x="5292080" y="2304000"/>
          <a:ext cx="1499294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1" name="Equation" r:id="rId6" imgW="749160" imgH="215640" progId="Equation.DSMT4">
                  <p:embed/>
                </p:oleObj>
              </mc:Choice>
              <mc:Fallback>
                <p:oleObj name="Equation" r:id="rId6" imgW="749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2080" y="2304000"/>
                        <a:ext cx="1499294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829676"/>
              </p:ext>
            </p:extLst>
          </p:nvPr>
        </p:nvGraphicFramePr>
        <p:xfrm>
          <a:off x="5652000" y="3105008"/>
          <a:ext cx="99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2" name="Equation" r:id="rId8" imgW="507960" imgH="203040" progId="Equation.DSMT4">
                  <p:embed/>
                </p:oleObj>
              </mc:Choice>
              <mc:Fallback>
                <p:oleObj name="Equation" r:id="rId8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52000" y="3105008"/>
                        <a:ext cx="99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033835"/>
              </p:ext>
            </p:extLst>
          </p:nvPr>
        </p:nvGraphicFramePr>
        <p:xfrm>
          <a:off x="6995682" y="3123008"/>
          <a:ext cx="1464750" cy="3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3" name="Equation" r:id="rId10" imgW="787320" imgH="203040" progId="Equation.DSMT4">
                  <p:embed/>
                </p:oleObj>
              </mc:Choice>
              <mc:Fallback>
                <p:oleObj name="Equation" r:id="rId10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95682" y="3123008"/>
                        <a:ext cx="1464750" cy="3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554780"/>
              </p:ext>
            </p:extLst>
          </p:nvPr>
        </p:nvGraphicFramePr>
        <p:xfrm>
          <a:off x="684000" y="3996000"/>
          <a:ext cx="99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4" name="Equation" r:id="rId12" imgW="507960" imgH="203040" progId="Equation.DSMT4">
                  <p:embed/>
                </p:oleObj>
              </mc:Choice>
              <mc:Fallback>
                <p:oleObj name="Equation" r:id="rId12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4000" y="3996000"/>
                        <a:ext cx="99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901280"/>
              </p:ext>
            </p:extLst>
          </p:nvPr>
        </p:nvGraphicFramePr>
        <p:xfrm>
          <a:off x="2034000" y="3985200"/>
          <a:ext cx="1559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5" name="Equation" r:id="rId14" imgW="799920" imgH="203040" progId="Equation.DSMT4">
                  <p:embed/>
                </p:oleObj>
              </mc:Choice>
              <mc:Fallback>
                <p:oleObj name="Equation" r:id="rId14" imgW="799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034000" y="3985200"/>
                        <a:ext cx="1559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982896"/>
              </p:ext>
            </p:extLst>
          </p:nvPr>
        </p:nvGraphicFramePr>
        <p:xfrm>
          <a:off x="962130" y="4509120"/>
          <a:ext cx="7354286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6" name="Equation" r:id="rId16" imgW="4190760" imgH="266400" progId="Equation.DSMT4">
                  <p:embed/>
                </p:oleObj>
              </mc:Choice>
              <mc:Fallback>
                <p:oleObj name="Equation" r:id="rId16" imgW="419076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62130" y="4509120"/>
                        <a:ext cx="7354286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18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已</a:t>
            </a:r>
            <a:r>
              <a:rPr lang="zh-TW" altLang="zh-TW" sz="2800" dirty="0">
                <a:solidFill>
                  <a:srgbClr val="6600CC"/>
                </a:solidFill>
              </a:rPr>
              <a:t>知變異數時的區間估測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4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85" y="1340768"/>
            <a:ext cx="5780259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8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前一小節假設母體的變異數</a:t>
            </a:r>
            <a:r>
              <a:rPr lang="en-US" altLang="zh-TW" dirty="0"/>
              <a:t> 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是</a:t>
            </a:r>
            <a:r>
              <a:rPr lang="zh-TW" altLang="zh-TW" dirty="0"/>
              <a:t>已知的，但實際上通常是未知的。在此情況下，若要估測母體的平均值，我們可以</a:t>
            </a:r>
            <a:r>
              <a:rPr lang="en-US" altLang="zh-TW" i="1" dirty="0"/>
              <a:t>S</a:t>
            </a:r>
            <a:r>
              <a:rPr lang="en-US" altLang="zh-TW" dirty="0"/>
              <a:t> ( </a:t>
            </a:r>
            <a:r>
              <a:rPr lang="zh-TW" altLang="zh-TW" dirty="0"/>
              <a:t>樣本標準差</a:t>
            </a:r>
            <a:r>
              <a:rPr lang="en-US" altLang="zh-TW" dirty="0"/>
              <a:t> ) </a:t>
            </a:r>
            <a:r>
              <a:rPr lang="zh-TW" altLang="zh-TW" dirty="0"/>
              <a:t>直接</a:t>
            </a:r>
            <a:r>
              <a:rPr lang="zh-TW" altLang="zh-TW" dirty="0" smtClean="0"/>
              <a:t>取代</a:t>
            </a:r>
            <a:r>
              <a:rPr lang="en-US" altLang="zh-TW" dirty="0" smtClean="0"/>
              <a:t>      </a:t>
            </a:r>
            <a:r>
              <a:rPr lang="zh-TW" altLang="zh-TW" dirty="0"/>
              <a:t>以求得先前公式中的信賴區間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>
              <a:buSzPct val="100000"/>
              <a:buBlip>
                <a:blip r:embed="rId3"/>
              </a:buBlip>
            </a:pPr>
            <a:r>
              <a:rPr lang="en-US" altLang="zh-TW" b="1" i="1" dirty="0">
                <a:sym typeface="Symbol"/>
              </a:rPr>
              <a:t></a:t>
            </a:r>
            <a:r>
              <a:rPr lang="en-US" altLang="zh-TW" b="1" i="1" baseline="-25000" dirty="0"/>
              <a:t>X</a:t>
            </a:r>
            <a:r>
              <a:rPr lang="en-US" altLang="zh-TW" b="1" dirty="0"/>
              <a:t> </a:t>
            </a:r>
            <a:r>
              <a:rPr lang="zh-TW" altLang="zh-TW" b="1" dirty="0"/>
              <a:t>的信賴區間</a:t>
            </a:r>
          </a:p>
          <a:p>
            <a:r>
              <a:rPr lang="zh-TW" altLang="zh-TW" dirty="0"/>
              <a:t>當樣本的大小較小時，我們需要一個更精準的公式。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140176"/>
              </p:ext>
            </p:extLst>
          </p:nvPr>
        </p:nvGraphicFramePr>
        <p:xfrm>
          <a:off x="4428000" y="1368000"/>
          <a:ext cx="40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4" name="Equation" r:id="rId4" imgW="215640" imgH="228600" progId="Equation.DSMT4">
                  <p:embed/>
                </p:oleObj>
              </mc:Choice>
              <mc:Fallback>
                <p:oleObj name="Equation" r:id="rId4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8000" y="1368000"/>
                        <a:ext cx="40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075390"/>
              </p:ext>
            </p:extLst>
          </p:nvPr>
        </p:nvGraphicFramePr>
        <p:xfrm>
          <a:off x="3923928" y="2232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95" name="Equation" r:id="rId6" imgW="215640" imgH="203040" progId="Equation.DSMT4">
                  <p:embed/>
                </p:oleObj>
              </mc:Choice>
              <mc:Fallback>
                <p:oleObj name="Equation" r:id="rId6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23928" y="2232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86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7232181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5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700858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5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Blip>
                <a:blip r:embed="rId3"/>
              </a:buBlip>
            </a:pPr>
            <a:r>
              <a:rPr lang="en-US" altLang="zh-TW" b="1" i="1" dirty="0">
                <a:sym typeface="Symbol"/>
              </a:rPr>
              <a:t></a:t>
            </a:r>
            <a:r>
              <a:rPr lang="en-US" altLang="zh-TW" b="1" i="1" baseline="-25000" dirty="0"/>
              <a:t>X</a:t>
            </a:r>
            <a:r>
              <a:rPr lang="en-US" altLang="zh-TW" b="1" dirty="0"/>
              <a:t> </a:t>
            </a:r>
            <a:r>
              <a:rPr lang="en-US" altLang="zh-TW" b="1" dirty="0">
                <a:sym typeface="Symbol"/>
              </a:rPr>
              <a:t></a:t>
            </a:r>
            <a:r>
              <a:rPr lang="en-US" altLang="zh-TW" b="1" dirty="0"/>
              <a:t> </a:t>
            </a:r>
            <a:r>
              <a:rPr lang="en-US" altLang="zh-TW" b="1" i="1" dirty="0">
                <a:sym typeface="Symbol"/>
              </a:rPr>
              <a:t></a:t>
            </a:r>
            <a:r>
              <a:rPr lang="en-US" altLang="zh-TW" b="1" i="1" baseline="-25000" dirty="0"/>
              <a:t>Y</a:t>
            </a:r>
            <a:r>
              <a:rPr lang="en-US" altLang="zh-TW" b="1" dirty="0"/>
              <a:t> </a:t>
            </a:r>
            <a:r>
              <a:rPr lang="zh-TW" altLang="zh-TW" b="1" dirty="0"/>
              <a:t>的信賴區間</a:t>
            </a:r>
          </a:p>
          <a:p>
            <a:r>
              <a:rPr lang="zh-TW" altLang="zh-TW" dirty="0"/>
              <a:t>假定變異</a:t>
            </a:r>
            <a:r>
              <a:rPr lang="zh-TW" altLang="zh-TW" dirty="0" smtClean="0"/>
              <a:t>數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 </a:t>
            </a:r>
            <a:r>
              <a:rPr lang="zh-TW" altLang="zh-TW" dirty="0" smtClean="0"/>
              <a:t>未知</a:t>
            </a:r>
            <a:r>
              <a:rPr lang="zh-TW" altLang="zh-TW" dirty="0"/>
              <a:t>，我們要分別用樣本變異數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</a:t>
            </a:r>
            <a:r>
              <a:rPr lang="zh-TW" altLang="zh-TW" dirty="0"/>
              <a:t>來替換它們以求取所要的信賴區間，</a:t>
            </a:r>
            <a:r>
              <a:rPr lang="zh-TW" altLang="zh-TW" dirty="0" smtClean="0"/>
              <a:t>其中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>
              <a:lnSpc>
                <a:spcPts val="1000"/>
              </a:lnSpc>
            </a:pPr>
            <a:endParaRPr lang="en-US" altLang="zh-TW" dirty="0" smtClean="0"/>
          </a:p>
          <a:p>
            <a:r>
              <a:rPr lang="zh-TW" altLang="zh-TW" dirty="0"/>
              <a:t>當然，這個方式可能無法得到理想的</a:t>
            </a:r>
            <a:r>
              <a:rPr lang="zh-TW" altLang="zh-TW" dirty="0" smtClean="0"/>
              <a:t>結果。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159093"/>
              </p:ext>
            </p:extLst>
          </p:nvPr>
        </p:nvGraphicFramePr>
        <p:xfrm>
          <a:off x="2267744" y="1844824"/>
          <a:ext cx="40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5" name="Equation" r:id="rId4" imgW="215640" imgH="228600" progId="Equation.DSMT4">
                  <p:embed/>
                </p:oleObj>
              </mc:Choice>
              <mc:Fallback>
                <p:oleObj name="Equation" r:id="rId4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1844824"/>
                        <a:ext cx="40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3083318"/>
              </p:ext>
            </p:extLst>
          </p:nvPr>
        </p:nvGraphicFramePr>
        <p:xfrm>
          <a:off x="3019872" y="1844824"/>
          <a:ext cx="40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6" name="Equation" r:id="rId6" imgW="203040" imgH="228600" progId="Equation.DSMT4">
                  <p:embed/>
                </p:oleObj>
              </mc:Choice>
              <mc:Fallback>
                <p:oleObj name="Equation" r:id="rId6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19872" y="1844824"/>
                        <a:ext cx="40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908371"/>
              </p:ext>
            </p:extLst>
          </p:nvPr>
        </p:nvGraphicFramePr>
        <p:xfrm>
          <a:off x="7772400" y="1844824"/>
          <a:ext cx="40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7" name="Equation" r:id="rId8" imgW="203040" imgH="228600" progId="Equation.DSMT4">
                  <p:embed/>
                </p:oleObj>
              </mc:Choice>
              <mc:Fallback>
                <p:oleObj name="Equation" r:id="rId8" imgW="203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2400" y="1844824"/>
                        <a:ext cx="40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347993"/>
              </p:ext>
            </p:extLst>
          </p:nvPr>
        </p:nvGraphicFramePr>
        <p:xfrm>
          <a:off x="8496000" y="1844824"/>
          <a:ext cx="375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8" name="Equation" r:id="rId10" imgW="190440" imgH="228600" progId="Equation.DSMT4">
                  <p:embed/>
                </p:oleObj>
              </mc:Choice>
              <mc:Fallback>
                <p:oleObj name="Equation" r:id="rId10" imgW="190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96000" y="1844824"/>
                        <a:ext cx="375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230638"/>
              </p:ext>
            </p:extLst>
          </p:nvPr>
        </p:nvGraphicFramePr>
        <p:xfrm>
          <a:off x="3347864" y="2709080"/>
          <a:ext cx="2410435" cy="151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9" name="Equation" r:id="rId12" imgW="1396800" imgH="876240" progId="Equation.DSMT4">
                  <p:embed/>
                </p:oleObj>
              </mc:Choice>
              <mc:Fallback>
                <p:oleObj name="Equation" r:id="rId12" imgW="139680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7864" y="2709080"/>
                        <a:ext cx="2410435" cy="151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2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我們可用由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              </a:t>
            </a:r>
            <a:r>
              <a:rPr lang="zh-TW" altLang="zh-TW" dirty="0" smtClean="0"/>
              <a:t>所</a:t>
            </a:r>
            <a:r>
              <a:rPr lang="zh-TW" altLang="zh-TW" dirty="0"/>
              <a:t>構成大小為</a:t>
            </a:r>
            <a:r>
              <a:rPr lang="en-US" altLang="zh-TW" dirty="0"/>
              <a:t> </a:t>
            </a:r>
            <a:r>
              <a:rPr lang="en-US" altLang="zh-TW" dirty="0" smtClean="0"/>
              <a:t>          </a:t>
            </a:r>
            <a:r>
              <a:rPr lang="zh-TW" altLang="zh-TW" dirty="0" smtClean="0"/>
              <a:t>的</a:t>
            </a:r>
            <a:r>
              <a:rPr lang="zh-TW" altLang="zh-TW" dirty="0"/>
              <a:t>隨機樣本來</a:t>
            </a:r>
            <a:r>
              <a:rPr lang="zh-TW" altLang="zh-TW" dirty="0" smtClean="0"/>
              <a:t>估測</a:t>
            </a:r>
            <a:r>
              <a:rPr lang="en-US" altLang="zh-TW" dirty="0" smtClean="0"/>
              <a:t>     </a:t>
            </a:r>
            <a:r>
              <a:rPr lang="zh-TW" altLang="zh-TW" dirty="0"/>
              <a:t>：</a:t>
            </a:r>
          </a:p>
          <a:p>
            <a:endParaRPr lang="en-US" altLang="zh-TW" dirty="0" smtClean="0"/>
          </a:p>
          <a:p>
            <a:pPr>
              <a:lnSpc>
                <a:spcPts val="2400"/>
              </a:lnSpc>
            </a:pPr>
            <a:endParaRPr lang="en-US" altLang="zh-TW" dirty="0"/>
          </a:p>
          <a:p>
            <a:r>
              <a:rPr lang="zh-TW" altLang="zh-TW" dirty="0"/>
              <a:t>此稱為結合式估測</a:t>
            </a:r>
            <a:r>
              <a:rPr lang="en-US" altLang="zh-TW" dirty="0"/>
              <a:t> (combined estimate) </a:t>
            </a:r>
            <a:r>
              <a:rPr lang="zh-TW" altLang="zh-TW" dirty="0"/>
              <a:t>或池化式估測</a:t>
            </a:r>
            <a:r>
              <a:rPr lang="en-US" altLang="zh-TW" dirty="0"/>
              <a:t> (pooled esti­mate)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             的                    </a:t>
            </a:r>
            <a:r>
              <a:rPr lang="en-US" altLang="zh-TW" dirty="0" err="1" smtClean="0"/>
              <a:t>信賴區間為</a:t>
            </a:r>
            <a:endParaRPr lang="en-US" altLang="zh-TW" dirty="0"/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097093"/>
              </p:ext>
            </p:extLst>
          </p:nvPr>
        </p:nvGraphicFramePr>
        <p:xfrm>
          <a:off x="2268000" y="1412776"/>
          <a:ext cx="1704706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6" name="Equation" r:id="rId3" imgW="888840" imgH="215640" progId="Equation.DSMT4">
                  <p:embed/>
                </p:oleObj>
              </mc:Choice>
              <mc:Fallback>
                <p:oleObj name="Equation" r:id="rId3" imgW="8888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8000" y="1412776"/>
                        <a:ext cx="1704706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264872"/>
              </p:ext>
            </p:extLst>
          </p:nvPr>
        </p:nvGraphicFramePr>
        <p:xfrm>
          <a:off x="4287304" y="1412776"/>
          <a:ext cx="1436824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7" name="Equation" r:id="rId5" imgW="749160" imgH="215640" progId="Equation.DSMT4">
                  <p:embed/>
                </p:oleObj>
              </mc:Choice>
              <mc:Fallback>
                <p:oleObj name="Equation" r:id="rId5" imgW="7491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87304" y="1412776"/>
                        <a:ext cx="1436824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269056"/>
              </p:ext>
            </p:extLst>
          </p:nvPr>
        </p:nvGraphicFramePr>
        <p:xfrm>
          <a:off x="7614000" y="1476000"/>
          <a:ext cx="806727" cy="30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8" name="Equation" r:id="rId7" imgW="368280" imgH="139680" progId="Equation.DSMT4">
                  <p:embed/>
                </p:oleObj>
              </mc:Choice>
              <mc:Fallback>
                <p:oleObj name="Equation" r:id="rId7" imgW="3682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14000" y="1476000"/>
                        <a:ext cx="806727" cy="30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63863"/>
              </p:ext>
            </p:extLst>
          </p:nvPr>
        </p:nvGraphicFramePr>
        <p:xfrm>
          <a:off x="2915816" y="1782000"/>
          <a:ext cx="396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29" name="Equation" r:id="rId9" imgW="203040" imgH="203040" progId="Equation.DSMT4">
                  <p:embed/>
                </p:oleObj>
              </mc:Choice>
              <mc:Fallback>
                <p:oleObj name="Equation" r:id="rId9" imgW="203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15816" y="1782000"/>
                        <a:ext cx="396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563520"/>
              </p:ext>
            </p:extLst>
          </p:nvPr>
        </p:nvGraphicFramePr>
        <p:xfrm>
          <a:off x="3203848" y="2276872"/>
          <a:ext cx="2929500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0" name="Equation" r:id="rId11" imgW="1574640" imgH="406080" progId="Equation.DSMT4">
                  <p:embed/>
                </p:oleObj>
              </mc:Choice>
              <mc:Fallback>
                <p:oleObj name="Equation" r:id="rId11" imgW="15746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03848" y="2276872"/>
                        <a:ext cx="2929500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175106"/>
              </p:ext>
            </p:extLst>
          </p:nvPr>
        </p:nvGraphicFramePr>
        <p:xfrm>
          <a:off x="683568" y="3996000"/>
          <a:ext cx="99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1" name="Equation" r:id="rId13" imgW="507960" imgH="203040" progId="Equation.DSMT4">
                  <p:embed/>
                </p:oleObj>
              </mc:Choice>
              <mc:Fallback>
                <p:oleObj name="Equation" r:id="rId13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3568" y="3996000"/>
                        <a:ext cx="99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914340"/>
              </p:ext>
            </p:extLst>
          </p:nvPr>
        </p:nvGraphicFramePr>
        <p:xfrm>
          <a:off x="2027130" y="4032000"/>
          <a:ext cx="1464750" cy="3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2" name="Equation" r:id="rId15" imgW="787320" imgH="203040" progId="Equation.DSMT4">
                  <p:embed/>
                </p:oleObj>
              </mc:Choice>
              <mc:Fallback>
                <p:oleObj name="Equation" r:id="rId15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27130" y="4032000"/>
                        <a:ext cx="1464750" cy="3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269784"/>
              </p:ext>
            </p:extLst>
          </p:nvPr>
        </p:nvGraphicFramePr>
        <p:xfrm>
          <a:off x="1115616" y="4545176"/>
          <a:ext cx="72072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33" name="Equation" r:id="rId17" imgW="3911400" imgH="253800" progId="Equation.DSMT4">
                  <p:embed/>
                </p:oleObj>
              </mc:Choice>
              <mc:Fallback>
                <p:oleObj name="Equation" r:id="rId17" imgW="3911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5616" y="4545176"/>
                        <a:ext cx="72072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2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00090"/>
            <a:ext cx="5544616" cy="5225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2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現在</a:t>
            </a:r>
            <a:r>
              <a:rPr lang="zh-TW" altLang="zh-TW" dirty="0" smtClean="0"/>
              <a:t>若</a:t>
            </a:r>
            <a:r>
              <a:rPr lang="en-US" altLang="zh-TW" dirty="0" smtClean="0"/>
              <a:t>             </a:t>
            </a:r>
            <a:r>
              <a:rPr lang="zh-TW" altLang="en-US" dirty="0" smtClean="0"/>
              <a:t>。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zh-TW" altLang="zh-TW" dirty="0" smtClean="0"/>
              <a:t>我們</a:t>
            </a:r>
            <a:r>
              <a:rPr lang="zh-TW" altLang="zh-TW" dirty="0"/>
              <a:t>可求得</a:t>
            </a:r>
            <a:r>
              <a:rPr lang="en-US" altLang="zh-TW" dirty="0"/>
              <a:t> </a:t>
            </a:r>
            <a:r>
              <a:rPr lang="en-US" altLang="zh-TW" dirty="0" smtClean="0"/>
              <a:t>             </a:t>
            </a:r>
            <a:r>
              <a:rPr lang="zh-TW" altLang="zh-TW" dirty="0" smtClean="0"/>
              <a:t>的</a:t>
            </a:r>
            <a:r>
              <a:rPr lang="zh-TW" altLang="zh-TW" dirty="0"/>
              <a:t>一個近似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</a:t>
            </a:r>
            <a:r>
              <a:rPr lang="zh-TW" altLang="zh-TW" dirty="0" smtClean="0"/>
              <a:t>信賴</a:t>
            </a:r>
            <a:r>
              <a:rPr lang="zh-TW" altLang="zh-TW" dirty="0"/>
              <a:t>區間為</a:t>
            </a:r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603131"/>
              </p:ext>
            </p:extLst>
          </p:nvPr>
        </p:nvGraphicFramePr>
        <p:xfrm>
          <a:off x="1619672" y="1412776"/>
          <a:ext cx="10395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4" name="Equation" r:id="rId3" imgW="533160" imgH="203040" progId="Equation.DSMT4">
                  <p:embed/>
                </p:oleObj>
              </mc:Choice>
              <mc:Fallback>
                <p:oleObj name="Equation" r:id="rId3" imgW="533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1412776"/>
                        <a:ext cx="10395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335325"/>
              </p:ext>
            </p:extLst>
          </p:nvPr>
        </p:nvGraphicFramePr>
        <p:xfrm>
          <a:off x="2267744" y="1880872"/>
          <a:ext cx="99000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5" name="Equation" r:id="rId5" imgW="507960" imgH="203040" progId="Equation.DSMT4">
                  <p:embed/>
                </p:oleObj>
              </mc:Choice>
              <mc:Fallback>
                <p:oleObj name="Equation" r:id="rId5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67744" y="1880872"/>
                        <a:ext cx="99000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082410"/>
              </p:ext>
            </p:extLst>
          </p:nvPr>
        </p:nvGraphicFramePr>
        <p:xfrm>
          <a:off x="4860032" y="1898872"/>
          <a:ext cx="1464750" cy="3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6" name="Equation" r:id="rId7" imgW="787320" imgH="203040" progId="Equation.DSMT4">
                  <p:embed/>
                </p:oleObj>
              </mc:Choice>
              <mc:Fallback>
                <p:oleObj name="Equation" r:id="rId7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0032" y="1898872"/>
                        <a:ext cx="1464750" cy="3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705213"/>
              </p:ext>
            </p:extLst>
          </p:nvPr>
        </p:nvGraphicFramePr>
        <p:xfrm>
          <a:off x="1115616" y="2384936"/>
          <a:ext cx="7176000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97" name="Equation" r:id="rId9" imgW="4089240" imgH="266400" progId="Equation.DSMT4">
                  <p:embed/>
                </p:oleObj>
              </mc:Choice>
              <mc:Fallback>
                <p:oleObj name="Equation" r:id="rId9" imgW="40892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15616" y="2384936"/>
                        <a:ext cx="7176000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7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zh-TW" altLang="zh-TW" b="1" dirty="0"/>
              <a:t>變異數的信賴區間</a:t>
            </a:r>
          </a:p>
          <a:p>
            <a:endParaRPr lang="zh-TW" altLang="en-US" dirty="0"/>
          </a:p>
        </p:txBody>
      </p:sp>
      <p:pic>
        <p:nvPicPr>
          <p:cNvPr id="312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89" y="2132856"/>
            <a:ext cx="671918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7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8.1.1  </a:t>
            </a:r>
            <a:r>
              <a:rPr lang="zh-TW" altLang="zh-TW" sz="2800" dirty="0">
                <a:solidFill>
                  <a:srgbClr val="6600CC"/>
                </a:solidFill>
              </a:rPr>
              <a:t>估測器的性質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8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40768"/>
            <a:ext cx="559881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94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8.2.2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變異</a:t>
            </a:r>
            <a:r>
              <a:rPr lang="zh-TW" altLang="zh-TW" sz="2800" dirty="0">
                <a:solidFill>
                  <a:srgbClr val="6600CC"/>
                </a:solidFill>
              </a:rPr>
              <a:t>數未知時的區間估測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628800"/>
            <a:ext cx="6768752" cy="428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7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8.3  </a:t>
            </a:r>
            <a:r>
              <a:rPr lang="zh-TW" altLang="zh-TW" dirty="0" smtClean="0"/>
              <a:t>一個</a:t>
            </a:r>
            <a:r>
              <a:rPr lang="zh-TW" altLang="zh-TW" dirty="0"/>
              <a:t>觀測值的預測區間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目前為止，對於母體平均值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，</a:t>
            </a:r>
            <a:r>
              <a:rPr lang="zh-TW" altLang="zh-TW" dirty="0"/>
              <a:t>我們已定義並估測出一個信賴區間。現在我們想知道一個觀察值的預測區間。這兩個區間估測的</a:t>
            </a:r>
            <a:r>
              <a:rPr lang="zh-TW" altLang="zh-TW" dirty="0" smtClean="0"/>
              <a:t>差別</a:t>
            </a:r>
            <a:r>
              <a:rPr lang="zh-TW" altLang="zh-TW" dirty="0"/>
              <a:t>在於前者可估測一個未知參數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所在區間，而後者可估測一個稱為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的</a:t>
            </a:r>
            <a:r>
              <a:rPr lang="zh-TW" altLang="zh-TW" dirty="0"/>
              <a:t>新觀察值的區間。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037595"/>
              </p:ext>
            </p:extLst>
          </p:nvPr>
        </p:nvGraphicFramePr>
        <p:xfrm>
          <a:off x="4439282" y="1412776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6" name="Equation" r:id="rId3" imgW="215640" imgH="203040" progId="Equation.DSMT4">
                  <p:embed/>
                </p:oleObj>
              </mc:Choice>
              <mc:Fallback>
                <p:oleObj name="Equation" r:id="rId3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39282" y="1412776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534568"/>
              </p:ext>
            </p:extLst>
          </p:nvPr>
        </p:nvGraphicFramePr>
        <p:xfrm>
          <a:off x="6534000" y="2232000"/>
          <a:ext cx="420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7" name="Equation" r:id="rId5" imgW="215640" imgH="203040" progId="Equation.DSMT4">
                  <p:embed/>
                </p:oleObj>
              </mc:Choice>
              <mc:Fallback>
                <p:oleObj name="Equation" r:id="rId5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34000" y="2232000"/>
                        <a:ext cx="420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031971"/>
              </p:ext>
            </p:extLst>
          </p:nvPr>
        </p:nvGraphicFramePr>
        <p:xfrm>
          <a:off x="3779912" y="2656800"/>
          <a:ext cx="45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8" name="Equation" r:id="rId7" imgW="228600" imgH="228600" progId="Equation.DSMT4">
                  <p:embed/>
                </p:oleObj>
              </mc:Choice>
              <mc:Fallback>
                <p:oleObj name="Equation" r:id="rId7" imgW="228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9912" y="2656800"/>
                        <a:ext cx="45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539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429000"/>
            <a:ext cx="7488832" cy="166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54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8.3  </a:t>
            </a:r>
            <a:r>
              <a:rPr lang="zh-TW" altLang="zh-TW" dirty="0" smtClean="0"/>
              <a:t>一個</a:t>
            </a:r>
            <a:r>
              <a:rPr lang="zh-TW" altLang="zh-TW" dirty="0"/>
              <a:t>觀測值的預測區間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08108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32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8.4  </a:t>
            </a:r>
            <a:r>
              <a:rPr lang="zh-TW" altLang="zh-TW" dirty="0" smtClean="0"/>
              <a:t>成對</a:t>
            </a:r>
            <a:r>
              <a:rPr lang="zh-TW" altLang="zh-TW" dirty="0"/>
              <a:t>觀測值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給從兩個母體</a:t>
            </a:r>
            <a:r>
              <a:rPr lang="en-US" altLang="zh-TW" i="1" dirty="0"/>
              <a:t>U</a:t>
            </a:r>
            <a:r>
              <a:rPr lang="zh-TW" altLang="zh-TW" dirty="0"/>
              <a:t>和</a:t>
            </a:r>
            <a:r>
              <a:rPr lang="en-US" altLang="zh-TW" i="1" dirty="0"/>
              <a:t>V</a:t>
            </a:r>
            <a:r>
              <a:rPr lang="zh-TW" altLang="zh-TW" dirty="0"/>
              <a:t>來的兩個隨機樣本</a:t>
            </a:r>
          </a:p>
          <a:p>
            <a:endParaRPr lang="en-US" altLang="zh-TW" dirty="0" smtClean="0"/>
          </a:p>
          <a:p>
            <a:r>
              <a:rPr lang="zh-TW" altLang="zh-TW" dirty="0"/>
              <a:t>如果第一個樣本的</a:t>
            </a:r>
            <a:r>
              <a:rPr lang="zh-TW" altLang="zh-TW" dirty="0" smtClean="0"/>
              <a:t>第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i </a:t>
            </a:r>
            <a:r>
              <a:rPr lang="zh-TW" altLang="zh-TW" dirty="0" smtClean="0"/>
              <a:t>個</a:t>
            </a:r>
            <a:r>
              <a:rPr lang="zh-TW" altLang="zh-TW" dirty="0"/>
              <a:t>量測自然與第二個樣本的</a:t>
            </a:r>
            <a:r>
              <a:rPr lang="zh-TW" altLang="zh-TW" dirty="0" smtClean="0"/>
              <a:t>第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i </a:t>
            </a:r>
            <a:r>
              <a:rPr lang="zh-TW" altLang="zh-TW" dirty="0" smtClean="0"/>
              <a:t>個</a:t>
            </a:r>
            <a:r>
              <a:rPr lang="zh-TW" altLang="zh-TW" dirty="0"/>
              <a:t>量測成為一對，則我們說資料是成對的</a:t>
            </a:r>
            <a:r>
              <a:rPr lang="en-US" altLang="zh-TW" dirty="0"/>
              <a:t> (paired)</a:t>
            </a:r>
            <a:r>
              <a:rPr lang="zh-TW" altLang="zh-TW" dirty="0"/>
              <a:t>。典型的例子可能</a:t>
            </a:r>
            <a:r>
              <a:rPr lang="zh-TW" altLang="zh-TW" dirty="0" smtClean="0"/>
              <a:t>包括</a:t>
            </a:r>
            <a:endParaRPr lang="en-US" altLang="zh-TW" dirty="0" smtClean="0"/>
          </a:p>
          <a:p>
            <a:pPr lvl="1"/>
            <a:r>
              <a:rPr lang="zh-TW" altLang="zh-TW" dirty="0"/>
              <a:t>對同一個對象的前後觀察</a:t>
            </a:r>
            <a:r>
              <a:rPr lang="en-US" altLang="zh-TW" dirty="0"/>
              <a:t> ( </a:t>
            </a:r>
            <a:r>
              <a:rPr lang="zh-TW" altLang="zh-TW" dirty="0"/>
              <a:t>例如在上過補救課程之前與之後同一個學生的考試結果</a:t>
            </a:r>
            <a:r>
              <a:rPr lang="en-US" altLang="zh-TW" dirty="0"/>
              <a:t> )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1"/>
            <a:r>
              <a:rPr lang="zh-TW" altLang="zh-TW" dirty="0"/>
              <a:t>用在相同對象上兩種不同的量測方法</a:t>
            </a:r>
            <a:r>
              <a:rPr lang="en-US" altLang="zh-TW" dirty="0"/>
              <a:t> ( </a:t>
            </a:r>
            <a:r>
              <a:rPr lang="zh-TW" altLang="zh-TW" dirty="0"/>
              <a:t>或不同的療法</a:t>
            </a:r>
            <a:r>
              <a:rPr lang="en-US" altLang="zh-TW" dirty="0"/>
              <a:t> ) </a:t>
            </a:r>
            <a:r>
              <a:rPr lang="zh-TW" altLang="zh-TW" dirty="0"/>
              <a:t>的比較</a:t>
            </a:r>
            <a:r>
              <a:rPr lang="en-US" altLang="zh-TW" dirty="0"/>
              <a:t> ( </a:t>
            </a:r>
            <a:r>
              <a:rPr lang="zh-TW" altLang="zh-TW" dirty="0"/>
              <a:t>例如用兩種不同的電子血壓計量同一人的血壓</a:t>
            </a:r>
            <a:r>
              <a:rPr lang="en-US" altLang="zh-TW" dirty="0"/>
              <a:t> )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934113"/>
              </p:ext>
            </p:extLst>
          </p:nvPr>
        </p:nvGraphicFramePr>
        <p:xfrm>
          <a:off x="2483768" y="1844824"/>
          <a:ext cx="3964235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47" name="Equation" r:id="rId3" imgW="1981080" imgH="215640" progId="Equation.DSMT4">
                  <p:embed/>
                </p:oleObj>
              </mc:Choice>
              <mc:Fallback>
                <p:oleObj name="Equation" r:id="rId3" imgW="19810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1844824"/>
                        <a:ext cx="3964235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732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8.4  </a:t>
            </a:r>
            <a:r>
              <a:rPr lang="zh-TW" altLang="zh-TW" dirty="0"/>
              <a:t>成對觀測值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考慮下列成對觀察的差異</a:t>
            </a:r>
            <a:r>
              <a:rPr lang="zh-TW" altLang="zh-TW" dirty="0" smtClean="0"/>
              <a:t>：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這些差異是對應之隨機</a:t>
            </a:r>
            <a:r>
              <a:rPr lang="zh-TW" altLang="zh-TW" dirty="0" smtClean="0"/>
              <a:t>樣本</a:t>
            </a:r>
            <a:r>
              <a:rPr lang="en-US" altLang="zh-TW" dirty="0" smtClean="0"/>
              <a:t>                           </a:t>
            </a:r>
            <a:r>
              <a:rPr lang="zh-TW" altLang="zh-TW" dirty="0" smtClean="0"/>
              <a:t>的</a:t>
            </a:r>
            <a:r>
              <a:rPr lang="zh-TW" altLang="zh-TW" dirty="0"/>
              <a:t>值且樣本來自於一個「差異母體」</a:t>
            </a:r>
            <a:r>
              <a:rPr lang="en-US" altLang="zh-TW" i="1" dirty="0"/>
              <a:t>D</a:t>
            </a:r>
            <a:r>
              <a:rPr lang="zh-TW" altLang="zh-TW" dirty="0"/>
              <a:t>。假定此母體是</a:t>
            </a:r>
            <a:r>
              <a:rPr lang="en-US" altLang="zh-TW" dirty="0"/>
              <a:t> ( </a:t>
            </a:r>
            <a:r>
              <a:rPr lang="zh-TW" altLang="zh-TW" dirty="0"/>
              <a:t>至少近似</a:t>
            </a:r>
            <a:r>
              <a:rPr lang="en-US" altLang="zh-TW" dirty="0"/>
              <a:t> ) </a:t>
            </a:r>
            <a:r>
              <a:rPr lang="zh-TW" altLang="zh-TW" dirty="0"/>
              <a:t>有平均數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</a:t>
            </a:r>
            <a:r>
              <a:rPr lang="zh-TW" altLang="zh-TW" dirty="0" smtClean="0"/>
              <a:t>和</a:t>
            </a:r>
            <a:r>
              <a:rPr lang="zh-TW" altLang="zh-TW" dirty="0"/>
              <a:t>變異</a:t>
            </a:r>
            <a:r>
              <a:rPr lang="zh-TW" altLang="zh-TW" dirty="0" smtClean="0"/>
              <a:t>數</a:t>
            </a:r>
            <a:r>
              <a:rPr lang="en-US" altLang="zh-TW" dirty="0" smtClean="0"/>
              <a:t>      </a:t>
            </a:r>
            <a:r>
              <a:rPr lang="zh-TW" altLang="zh-TW" dirty="0"/>
              <a:t>的常態分佈。</a:t>
            </a:r>
          </a:p>
          <a:p>
            <a:r>
              <a:rPr lang="zh-TW" altLang="zh-TW" dirty="0"/>
              <a:t>差異量的樣本平均數與樣本變異數分別為</a:t>
            </a:r>
          </a:p>
          <a:p>
            <a:endParaRPr lang="en-US" altLang="zh-TW" dirty="0" smtClean="0"/>
          </a:p>
          <a:p>
            <a:pPr>
              <a:lnSpc>
                <a:spcPts val="2000"/>
              </a:lnSpc>
            </a:pPr>
            <a:endParaRPr lang="en-US" altLang="zh-TW" dirty="0" smtClean="0"/>
          </a:p>
          <a:p>
            <a:r>
              <a:rPr lang="zh-TW" altLang="zh-TW" dirty="0"/>
              <a:t>和</a:t>
            </a:r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224752"/>
              </p:ext>
            </p:extLst>
          </p:nvPr>
        </p:nvGraphicFramePr>
        <p:xfrm>
          <a:off x="3131840" y="1844824"/>
          <a:ext cx="3125647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6" name="Equation" r:id="rId3" imgW="1562040" imgH="215640" progId="Equation.DSMT4">
                  <p:embed/>
                </p:oleObj>
              </mc:Choice>
              <mc:Fallback>
                <p:oleObj name="Equation" r:id="rId3" imgW="1562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1840" y="1844824"/>
                        <a:ext cx="3125647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976846"/>
              </p:ext>
            </p:extLst>
          </p:nvPr>
        </p:nvGraphicFramePr>
        <p:xfrm>
          <a:off x="4420800" y="2376000"/>
          <a:ext cx="2021294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7" name="Equation" r:id="rId5" imgW="1054080" imgH="215640" progId="Equation.DSMT4">
                  <p:embed/>
                </p:oleObj>
              </mc:Choice>
              <mc:Fallback>
                <p:oleObj name="Equation" r:id="rId5" imgW="10540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20800" y="2376000"/>
                        <a:ext cx="2021294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69007"/>
              </p:ext>
            </p:extLst>
          </p:nvPr>
        </p:nvGraphicFramePr>
        <p:xfrm>
          <a:off x="1043608" y="3168000"/>
          <a:ext cx="1607294" cy="41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8" name="Equation" r:id="rId7" imgW="838080" imgH="215640" progId="Equation.DSMT4">
                  <p:embed/>
                </p:oleObj>
              </mc:Choice>
              <mc:Fallback>
                <p:oleObj name="Equation" r:id="rId7" imgW="8380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608" y="3168000"/>
                        <a:ext cx="1607294" cy="41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041755"/>
              </p:ext>
            </p:extLst>
          </p:nvPr>
        </p:nvGraphicFramePr>
        <p:xfrm>
          <a:off x="3947976" y="3140968"/>
          <a:ext cx="40800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9" name="Equation" r:id="rId9" imgW="215640" imgH="228600" progId="Equation.DSMT4">
                  <p:embed/>
                </p:oleObj>
              </mc:Choice>
              <mc:Fallback>
                <p:oleObj name="Equation" r:id="rId9" imgW="215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47976" y="3140968"/>
                        <a:ext cx="408000" cy="43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201161"/>
              </p:ext>
            </p:extLst>
          </p:nvPr>
        </p:nvGraphicFramePr>
        <p:xfrm>
          <a:off x="3836182" y="4041152"/>
          <a:ext cx="1311882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0" name="Equation" r:id="rId11" imgW="749160" imgH="431640" progId="Equation.DSMT4">
                  <p:embed/>
                </p:oleObj>
              </mc:Choice>
              <mc:Fallback>
                <p:oleObj name="Equation" r:id="rId11" imgW="7491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36182" y="4041152"/>
                        <a:ext cx="1311882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457599"/>
              </p:ext>
            </p:extLst>
          </p:nvPr>
        </p:nvGraphicFramePr>
        <p:xfrm>
          <a:off x="3394724" y="5337296"/>
          <a:ext cx="2401412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1" name="Equation" r:id="rId13" imgW="1371600" imgH="431640" progId="Equation.DSMT4">
                  <p:embed/>
                </p:oleObj>
              </mc:Choice>
              <mc:Fallback>
                <p:oleObj name="Equation" r:id="rId13" imgW="1371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94724" y="5337296"/>
                        <a:ext cx="2401412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20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8.4  </a:t>
            </a:r>
            <a:r>
              <a:rPr lang="zh-TW" altLang="zh-TW" dirty="0"/>
              <a:t>成對觀測值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/>
              <a:t>設</a:t>
            </a:r>
            <a:r>
              <a:rPr lang="en-US" altLang="zh-TW" dirty="0"/>
              <a:t> (LCL, UCL) </a:t>
            </a:r>
            <a:r>
              <a:rPr lang="zh-TW" altLang="zh-TW" dirty="0" smtClean="0"/>
              <a:t>代表</a:t>
            </a:r>
            <a:r>
              <a:rPr lang="en-US" altLang="zh-TW" dirty="0" smtClean="0"/>
              <a:t>                </a:t>
            </a:r>
            <a:r>
              <a:rPr lang="zh-TW" altLang="zh-TW" dirty="0" smtClean="0"/>
              <a:t>的</a:t>
            </a:r>
            <a:r>
              <a:rPr lang="en-US" altLang="zh-TW" dirty="0" smtClean="0"/>
              <a:t>                   </a:t>
            </a:r>
            <a:r>
              <a:rPr lang="zh-TW" altLang="zh-TW" dirty="0" smtClean="0"/>
              <a:t>信賴</a:t>
            </a:r>
            <a:r>
              <a:rPr lang="zh-TW" altLang="zh-TW" dirty="0"/>
              <a:t>區間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1">
              <a:buFont typeface="+mj-lt"/>
              <a:buAutoNum type="arabicPeriod"/>
            </a:pPr>
            <a:r>
              <a:rPr lang="zh-TW" altLang="zh-TW" dirty="0"/>
              <a:t>若</a:t>
            </a:r>
            <a:r>
              <a:rPr lang="en-US" altLang="zh-TW" dirty="0"/>
              <a:t> </a:t>
            </a:r>
            <a:r>
              <a:rPr lang="en-US" altLang="zh-TW" dirty="0" smtClean="0"/>
              <a:t>              </a:t>
            </a:r>
            <a:r>
              <a:rPr lang="zh-TW" altLang="zh-TW" dirty="0" smtClean="0"/>
              <a:t>且</a:t>
            </a:r>
            <a:r>
              <a:rPr lang="en-US" altLang="zh-TW" dirty="0" smtClean="0"/>
              <a:t>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則結論是</a:t>
            </a:r>
            <a:r>
              <a:rPr lang="en-US" altLang="zh-TW" dirty="0"/>
              <a:t> </a:t>
            </a:r>
            <a:r>
              <a:rPr lang="en-US" altLang="zh-TW" dirty="0" smtClean="0"/>
              <a:t>      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1">
              <a:buFont typeface="+mj-lt"/>
              <a:buAutoNum type="arabicPeriod"/>
            </a:pPr>
            <a:r>
              <a:rPr lang="zh-TW" altLang="zh-TW" dirty="0" smtClean="0"/>
              <a:t>若</a:t>
            </a:r>
            <a:r>
              <a:rPr lang="en-US" altLang="zh-TW" dirty="0" smtClean="0"/>
              <a:t>               </a:t>
            </a:r>
            <a:r>
              <a:rPr lang="zh-TW" altLang="zh-TW" dirty="0"/>
              <a:t>且</a:t>
            </a:r>
            <a:r>
              <a:rPr lang="en-US" altLang="zh-TW" dirty="0"/>
              <a:t> </a:t>
            </a:r>
            <a:r>
              <a:rPr lang="en-US" altLang="zh-TW" dirty="0" smtClean="0"/>
              <a:t>             </a:t>
            </a:r>
            <a:r>
              <a:rPr lang="zh-TW" altLang="zh-TW" dirty="0" smtClean="0"/>
              <a:t>，</a:t>
            </a:r>
            <a:r>
              <a:rPr lang="zh-TW" altLang="zh-TW" dirty="0"/>
              <a:t>則結論</a:t>
            </a:r>
            <a:r>
              <a:rPr lang="zh-TW" altLang="zh-TW" dirty="0" smtClean="0"/>
              <a:t>是</a:t>
            </a:r>
            <a:r>
              <a:rPr lang="en-US" altLang="zh-TW" dirty="0" smtClean="0"/>
              <a:t>             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1">
              <a:buFont typeface="+mj-lt"/>
              <a:buAutoNum type="arabicPeriod"/>
            </a:pPr>
            <a:r>
              <a:rPr lang="zh-TW" altLang="zh-TW" dirty="0"/>
              <a:t>若</a:t>
            </a:r>
            <a:r>
              <a:rPr lang="en-US" altLang="zh-TW" dirty="0"/>
              <a:t> </a:t>
            </a:r>
            <a:r>
              <a:rPr lang="en-US" altLang="zh-TW" dirty="0" smtClean="0"/>
              <a:t>              </a:t>
            </a:r>
            <a:r>
              <a:rPr lang="zh-TW" altLang="zh-TW" dirty="0" smtClean="0"/>
              <a:t>且</a:t>
            </a:r>
            <a:r>
              <a:rPr lang="en-US" altLang="zh-TW" dirty="0" smtClean="0"/>
              <a:t>               ( </a:t>
            </a:r>
            <a:r>
              <a:rPr lang="zh-TW" altLang="zh-TW" dirty="0"/>
              <a:t>亦即區間包括</a:t>
            </a:r>
            <a:r>
              <a:rPr lang="en-US" altLang="zh-TW" dirty="0"/>
              <a:t>0 )</a:t>
            </a:r>
            <a:r>
              <a:rPr lang="zh-TW" altLang="zh-TW" dirty="0"/>
              <a:t>，則結論是沒有證據顯示</a:t>
            </a:r>
            <a:r>
              <a:rPr lang="en-US" altLang="zh-TW" dirty="0"/>
              <a:t> 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之間</a:t>
            </a:r>
            <a:r>
              <a:rPr lang="zh-TW" altLang="zh-TW" dirty="0"/>
              <a:t>有差異。</a:t>
            </a:r>
            <a:endParaRPr lang="zh-TW" altLang="en-US" dirty="0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086582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2384016"/>
              </p:ext>
            </p:extLst>
          </p:nvPr>
        </p:nvGraphicFramePr>
        <p:xfrm>
          <a:off x="3347864" y="3789040"/>
          <a:ext cx="1141412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39" name="Equation" r:id="rId4" imgW="622080" imgH="215640" progId="Equation.DSMT4">
                  <p:embed/>
                </p:oleObj>
              </mc:Choice>
              <mc:Fallback>
                <p:oleObj name="Equation" r:id="rId4" imgW="6220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7864" y="3789040"/>
                        <a:ext cx="1141412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571369"/>
              </p:ext>
            </p:extLst>
          </p:nvPr>
        </p:nvGraphicFramePr>
        <p:xfrm>
          <a:off x="4834308" y="3789040"/>
          <a:ext cx="1433700" cy="38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0" name="Equation" r:id="rId6" imgW="749160" imgH="203040" progId="Equation.DSMT4">
                  <p:embed/>
                </p:oleObj>
              </mc:Choice>
              <mc:Fallback>
                <p:oleObj name="Equation" r:id="rId6" imgW="7491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4308" y="3789040"/>
                        <a:ext cx="1433700" cy="38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724825"/>
              </p:ext>
            </p:extLst>
          </p:nvPr>
        </p:nvGraphicFramePr>
        <p:xfrm>
          <a:off x="1403648" y="4275136"/>
          <a:ext cx="1108800" cy="3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1" name="Equation" r:id="rId8" imgW="558720" imgH="190440" progId="Equation.DSMT4">
                  <p:embed/>
                </p:oleObj>
              </mc:Choice>
              <mc:Fallback>
                <p:oleObj name="Equation" r:id="rId8" imgW="5587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03648" y="4275136"/>
                        <a:ext cx="1108800" cy="3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253371"/>
              </p:ext>
            </p:extLst>
          </p:nvPr>
        </p:nvGraphicFramePr>
        <p:xfrm>
          <a:off x="2843808" y="4284000"/>
          <a:ext cx="109661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2" name="Equation" r:id="rId10" imgW="558720" imgH="164880" progId="Equation.DSMT4">
                  <p:embed/>
                </p:oleObj>
              </mc:Choice>
              <mc:Fallback>
                <p:oleObj name="Equation" r:id="rId10" imgW="558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43808" y="4284000"/>
                        <a:ext cx="1096616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706749"/>
              </p:ext>
            </p:extLst>
          </p:nvPr>
        </p:nvGraphicFramePr>
        <p:xfrm>
          <a:off x="5489149" y="4221088"/>
          <a:ext cx="955059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3" name="Equation" r:id="rId12" imgW="520560" imgH="215640" progId="Equation.DSMT4">
                  <p:embed/>
                </p:oleObj>
              </mc:Choice>
              <mc:Fallback>
                <p:oleObj name="Equation" r:id="rId12" imgW="520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89149" y="4221088"/>
                        <a:ext cx="955059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515733"/>
              </p:ext>
            </p:extLst>
          </p:nvPr>
        </p:nvGraphicFramePr>
        <p:xfrm>
          <a:off x="1403648" y="4743184"/>
          <a:ext cx="1131231" cy="3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4" name="Equation" r:id="rId14" imgW="545760" imgH="164880" progId="Equation.DSMT4">
                  <p:embed/>
                </p:oleObj>
              </mc:Choice>
              <mc:Fallback>
                <p:oleObj name="Equation" r:id="rId14" imgW="5457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03648" y="4743184"/>
                        <a:ext cx="1131231" cy="3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753243"/>
              </p:ext>
            </p:extLst>
          </p:nvPr>
        </p:nvGraphicFramePr>
        <p:xfrm>
          <a:off x="2843808" y="4725144"/>
          <a:ext cx="109661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5" name="Equation" r:id="rId16" imgW="558720" imgH="164880" progId="Equation.DSMT4">
                  <p:embed/>
                </p:oleObj>
              </mc:Choice>
              <mc:Fallback>
                <p:oleObj name="Equation" r:id="rId16" imgW="558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43808" y="4725144"/>
                        <a:ext cx="1096616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225355"/>
              </p:ext>
            </p:extLst>
          </p:nvPr>
        </p:nvGraphicFramePr>
        <p:xfrm>
          <a:off x="5489149" y="4705200"/>
          <a:ext cx="955059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6" name="Equation" r:id="rId18" imgW="520560" imgH="215640" progId="Equation.DSMT4">
                  <p:embed/>
                </p:oleObj>
              </mc:Choice>
              <mc:Fallback>
                <p:oleObj name="Equation" r:id="rId18" imgW="5205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89149" y="4705200"/>
                        <a:ext cx="955059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719397"/>
              </p:ext>
            </p:extLst>
          </p:nvPr>
        </p:nvGraphicFramePr>
        <p:xfrm>
          <a:off x="1403648" y="5202000"/>
          <a:ext cx="1131231" cy="3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7" name="Equation" r:id="rId20" imgW="545760" imgH="164880" progId="Equation.DSMT4">
                  <p:embed/>
                </p:oleObj>
              </mc:Choice>
              <mc:Fallback>
                <p:oleObj name="Equation" r:id="rId20" imgW="5457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03648" y="5202000"/>
                        <a:ext cx="1131231" cy="34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915510"/>
              </p:ext>
            </p:extLst>
          </p:nvPr>
        </p:nvGraphicFramePr>
        <p:xfrm>
          <a:off x="2843808" y="5202000"/>
          <a:ext cx="1096616" cy="3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8" name="Equation" r:id="rId22" imgW="558720" imgH="164880" progId="Equation.DSMT4">
                  <p:embed/>
                </p:oleObj>
              </mc:Choice>
              <mc:Fallback>
                <p:oleObj name="Equation" r:id="rId22" imgW="5587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43808" y="5202000"/>
                        <a:ext cx="1096616" cy="3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物件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868113"/>
              </p:ext>
            </p:extLst>
          </p:nvPr>
        </p:nvGraphicFramePr>
        <p:xfrm>
          <a:off x="2327086" y="5589240"/>
          <a:ext cx="372706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9" name="Equation" r:id="rId24" imgW="203040" imgH="215640" progId="Equation.DSMT4">
                  <p:embed/>
                </p:oleObj>
              </mc:Choice>
              <mc:Fallback>
                <p:oleObj name="Equation" r:id="rId24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327086" y="5589240"/>
                        <a:ext cx="372706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物件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06221"/>
              </p:ext>
            </p:extLst>
          </p:nvPr>
        </p:nvGraphicFramePr>
        <p:xfrm>
          <a:off x="3047166" y="5589240"/>
          <a:ext cx="372706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0" name="Equation" r:id="rId26" imgW="203040" imgH="215640" progId="Equation.DSMT4">
                  <p:embed/>
                </p:oleObj>
              </mc:Choice>
              <mc:Fallback>
                <p:oleObj name="Equation" r:id="rId26" imgW="20304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3047166" y="5589240"/>
                        <a:ext cx="372706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1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8.4  </a:t>
            </a:r>
            <a:r>
              <a:rPr lang="zh-TW" altLang="zh-TW" dirty="0"/>
              <a:t>成對觀測值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0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681521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1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8.4  </a:t>
            </a:r>
            <a:r>
              <a:rPr lang="zh-TW" altLang="zh-TW" dirty="0"/>
              <a:t>成對觀測值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7137891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1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8.5  </a:t>
            </a:r>
            <a:r>
              <a:rPr lang="zh-TW" altLang="zh-TW" dirty="0" smtClean="0"/>
              <a:t>對</a:t>
            </a:r>
            <a:r>
              <a:rPr lang="zh-TW" altLang="zh-TW" dirty="0"/>
              <a:t>比例的</a:t>
            </a:r>
            <a:r>
              <a:rPr lang="zh-TW" altLang="zh-TW" dirty="0" smtClean="0"/>
              <a:t>估測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2800" dirty="0" smtClean="0">
                <a:solidFill>
                  <a:srgbClr val="6600CC"/>
                </a:solidFill>
              </a:rPr>
              <a:t>8.5.1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對</a:t>
            </a:r>
            <a:r>
              <a:rPr lang="zh-TW" altLang="zh-TW" sz="2800" dirty="0">
                <a:solidFill>
                  <a:srgbClr val="6600CC"/>
                </a:solidFill>
              </a:rPr>
              <a:t>母體比例的估測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本節中，對於隨機</a:t>
            </a:r>
            <a:r>
              <a:rPr lang="zh-TW" altLang="zh-TW" dirty="0" smtClean="0"/>
              <a:t>變數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X </a:t>
            </a:r>
            <a:r>
              <a:rPr lang="zh-TW" altLang="zh-TW" dirty="0" smtClean="0"/>
              <a:t>以及</a:t>
            </a:r>
            <a:r>
              <a:rPr lang="zh-TW" altLang="zh-TW" dirty="0"/>
              <a:t>樣本大小</a:t>
            </a:r>
            <a:r>
              <a:rPr lang="en-US" altLang="zh-TW" i="1" dirty="0"/>
              <a:t>n</a:t>
            </a:r>
            <a:r>
              <a:rPr lang="zh-TW" altLang="zh-TW" dirty="0"/>
              <a:t>，我們要藉由</a:t>
            </a:r>
            <a:r>
              <a:rPr lang="zh-TW" altLang="zh-TW" dirty="0" smtClean="0"/>
              <a:t>統計</a:t>
            </a:r>
            <a:endParaRPr lang="en-US" altLang="zh-TW" dirty="0" smtClean="0"/>
          </a:p>
          <a:p>
            <a:pPr marL="0" indent="0">
              <a:spcBef>
                <a:spcPts val="100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量</a:t>
            </a:r>
            <a:r>
              <a:rPr lang="en-US" altLang="zh-TW" dirty="0" smtClean="0"/>
              <a:t>            </a:t>
            </a:r>
            <a:r>
              <a:rPr lang="zh-TW" altLang="zh-TW" dirty="0" smtClean="0"/>
              <a:t>來</a:t>
            </a:r>
            <a:r>
              <a:rPr lang="zh-TW" altLang="zh-TW" dirty="0"/>
              <a:t>估測母體的一個比例</a:t>
            </a:r>
            <a:r>
              <a:rPr lang="en-US" altLang="zh-TW" dirty="0"/>
              <a:t> (proportion) ( </a:t>
            </a:r>
            <a:r>
              <a:rPr lang="zh-TW" altLang="zh-TW" dirty="0"/>
              <a:t>稱為</a:t>
            </a:r>
            <a:r>
              <a:rPr lang="en-US" altLang="zh-TW" dirty="0"/>
              <a:t> </a:t>
            </a:r>
            <a:r>
              <a:rPr lang="en-US" altLang="zh-TW" i="1" dirty="0" smtClean="0"/>
              <a:t>p</a:t>
            </a:r>
            <a:r>
              <a:rPr lang="en-US" altLang="zh-TW" dirty="0" smtClean="0"/>
              <a:t> )</a:t>
            </a:r>
            <a:r>
              <a:rPr lang="zh-TW" altLang="zh-TW" dirty="0"/>
              <a:t>，</a:t>
            </a:r>
            <a:r>
              <a:rPr lang="zh-TW" altLang="zh-TW" dirty="0" smtClean="0"/>
              <a:t>其</a:t>
            </a:r>
            <a:endParaRPr lang="en-US" altLang="zh-TW" dirty="0" smtClean="0"/>
          </a:p>
          <a:p>
            <a:pPr marL="0" indent="0">
              <a:spcBef>
                <a:spcPts val="100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中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X </a:t>
            </a:r>
            <a:r>
              <a:rPr lang="zh-TW" altLang="zh-TW" dirty="0" smtClean="0"/>
              <a:t>代表在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n </a:t>
            </a:r>
            <a:r>
              <a:rPr lang="zh-TW" altLang="zh-TW" dirty="0" smtClean="0"/>
              <a:t>次</a:t>
            </a:r>
            <a:r>
              <a:rPr lang="zh-TW" altLang="zh-TW" dirty="0"/>
              <a:t>嘗試中成功的次數。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105731"/>
              </p:ext>
            </p:extLst>
          </p:nvPr>
        </p:nvGraphicFramePr>
        <p:xfrm>
          <a:off x="1043608" y="1736896"/>
          <a:ext cx="853548" cy="7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0" name="Equation" r:id="rId3" imgW="444240" imgH="393480" progId="Equation.DSMT4">
                  <p:embed/>
                </p:oleObj>
              </mc:Choice>
              <mc:Fallback>
                <p:oleObj name="Equation" r:id="rId3" imgW="4442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1736896"/>
                        <a:ext cx="853548" cy="75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05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8.5.1  </a:t>
            </a:r>
            <a:r>
              <a:rPr lang="zh-TW" altLang="zh-TW" sz="2800" dirty="0">
                <a:solidFill>
                  <a:srgbClr val="6600CC"/>
                </a:solidFill>
              </a:rPr>
              <a:t>對母體比例的估測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215169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6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8.1.1  </a:t>
            </a:r>
            <a:r>
              <a:rPr lang="zh-TW" altLang="zh-TW" sz="2800" dirty="0">
                <a:solidFill>
                  <a:srgbClr val="6600CC"/>
                </a:solidFill>
              </a:rPr>
              <a:t>估測器的性質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2" y="2852936"/>
            <a:ext cx="6996810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9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8.5.1  </a:t>
            </a:r>
            <a:r>
              <a:rPr lang="zh-TW" altLang="zh-TW" sz="2800" dirty="0">
                <a:solidFill>
                  <a:srgbClr val="6600CC"/>
                </a:solidFill>
              </a:rPr>
              <a:t>對母體比例的估測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4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34" y="1484784"/>
            <a:ext cx="6779117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7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8.5.1  </a:t>
            </a:r>
            <a:r>
              <a:rPr lang="zh-TW" altLang="zh-TW" sz="2800" dirty="0">
                <a:solidFill>
                  <a:srgbClr val="6600CC"/>
                </a:solidFill>
              </a:rPr>
              <a:t>對母體比例的估測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zh-TW" dirty="0"/>
              <a:t>借助圖</a:t>
            </a:r>
            <a:r>
              <a:rPr lang="en-US" altLang="zh-TW" dirty="0"/>
              <a:t>8.6</a:t>
            </a:r>
            <a:r>
              <a:rPr lang="zh-TW" altLang="zh-TW" dirty="0"/>
              <a:t>，此證明直接了當。首先，</a:t>
            </a:r>
            <a:r>
              <a:rPr lang="en-US" altLang="zh-TW" i="1" dirty="0"/>
              <a:t>p</a:t>
            </a:r>
            <a:r>
              <a:rPr lang="zh-TW" altLang="zh-TW" dirty="0"/>
              <a:t>落在</a:t>
            </a:r>
            <a:r>
              <a:rPr lang="en-US" altLang="zh-TW" dirty="0"/>
              <a:t>  </a:t>
            </a:r>
            <a:r>
              <a:rPr lang="en-US" altLang="zh-TW" dirty="0" smtClean="0"/>
              <a:t>            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                              </a:t>
            </a:r>
            <a:r>
              <a:rPr lang="zh-TW" altLang="zh-TW" dirty="0" smtClean="0"/>
              <a:t>內</a:t>
            </a:r>
            <a:r>
              <a:rPr lang="zh-TW" altLang="zh-TW" dirty="0"/>
              <a:t>的機率為</a:t>
            </a:r>
            <a:r>
              <a:rPr lang="en-US" altLang="zh-TW" dirty="0"/>
              <a:t> </a:t>
            </a:r>
            <a:r>
              <a:rPr lang="en-US" altLang="zh-TW" dirty="0" smtClean="0"/>
              <a:t>        </a:t>
            </a:r>
            <a:r>
              <a:rPr lang="zh-TW" altLang="zh-TW" dirty="0" smtClean="0"/>
              <a:t>。</a:t>
            </a:r>
            <a:r>
              <a:rPr lang="zh-TW" altLang="zh-TW" dirty="0"/>
              <a:t>其次，</a:t>
            </a:r>
            <a:r>
              <a:rPr lang="zh-TW" altLang="zh-TW" dirty="0" smtClean="0"/>
              <a:t>一旦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p </a:t>
            </a:r>
            <a:r>
              <a:rPr lang="zh-TW" altLang="zh-TW" dirty="0" smtClean="0"/>
              <a:t>落</a:t>
            </a:r>
            <a:r>
              <a:rPr lang="zh-TW" altLang="zh-TW" dirty="0"/>
              <a:t>進該</a:t>
            </a:r>
            <a:r>
              <a:rPr lang="zh-TW" altLang="zh-TW" dirty="0" smtClean="0"/>
              <a:t>區</a:t>
            </a:r>
            <a:endParaRPr lang="en-US" altLang="zh-TW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間</a:t>
            </a:r>
            <a:r>
              <a:rPr lang="zh-TW" altLang="zh-TW" dirty="0"/>
              <a:t>，則估測誤差不會</a:t>
            </a:r>
            <a:r>
              <a:rPr lang="zh-TW" altLang="zh-TW" dirty="0" smtClean="0"/>
              <a:t>超過</a:t>
            </a:r>
            <a:r>
              <a:rPr lang="en-US" altLang="zh-TW" dirty="0" smtClean="0"/>
              <a:t>                        </a:t>
            </a:r>
            <a:r>
              <a:rPr lang="zh-TW" altLang="zh-TW" dirty="0" smtClean="0"/>
              <a:t>，</a:t>
            </a:r>
            <a:r>
              <a:rPr lang="zh-TW" altLang="zh-TW" dirty="0"/>
              <a:t>這可很快的從圖</a:t>
            </a:r>
            <a:r>
              <a:rPr lang="en-US" altLang="zh-TW" dirty="0" smtClean="0"/>
              <a:t>8.6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看出</a:t>
            </a:r>
            <a:r>
              <a:rPr lang="zh-TW" altLang="zh-TW" dirty="0"/>
              <a:t>。</a:t>
            </a:r>
            <a:endParaRPr lang="zh-TW" altLang="en-US" dirty="0"/>
          </a:p>
        </p:txBody>
      </p:sp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3"/>
            <a:ext cx="7509784" cy="115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921581"/>
              </p:ext>
            </p:extLst>
          </p:nvPr>
        </p:nvGraphicFramePr>
        <p:xfrm>
          <a:off x="6462480" y="2780928"/>
          <a:ext cx="24300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8" name="Equation" r:id="rId4" imgW="1371600" imgH="253800" progId="Equation.DSMT4">
                  <p:embed/>
                </p:oleObj>
              </mc:Choice>
              <mc:Fallback>
                <p:oleObj name="Equation" r:id="rId4" imgW="13716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62480" y="2780928"/>
                        <a:ext cx="24300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806212"/>
              </p:ext>
            </p:extLst>
          </p:nvPr>
        </p:nvGraphicFramePr>
        <p:xfrm>
          <a:off x="683568" y="3195024"/>
          <a:ext cx="23175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9" name="Equation" r:id="rId6" imgW="1307880" imgH="253800" progId="Equation.DSMT4">
                  <p:embed/>
                </p:oleObj>
              </mc:Choice>
              <mc:Fallback>
                <p:oleObj name="Equation" r:id="rId6" imgW="1307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568" y="3195024"/>
                        <a:ext cx="23175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545467"/>
              </p:ext>
            </p:extLst>
          </p:nvPr>
        </p:nvGraphicFramePr>
        <p:xfrm>
          <a:off x="4591572" y="3268800"/>
          <a:ext cx="69230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0" name="Equation" r:id="rId8" imgW="317160" imgH="164880" progId="Equation.DSMT4">
                  <p:embed/>
                </p:oleObj>
              </mc:Choice>
              <mc:Fallback>
                <p:oleObj name="Equation" r:id="rId8" imgW="3171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91572" y="3268800"/>
                        <a:ext cx="69230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543571"/>
              </p:ext>
            </p:extLst>
          </p:nvPr>
        </p:nvGraphicFramePr>
        <p:xfrm>
          <a:off x="4139952" y="3592800"/>
          <a:ext cx="1822500" cy="45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51" name="Equation" r:id="rId10" imgW="1028520" imgH="253800" progId="Equation.DSMT4">
                  <p:embed/>
                </p:oleObj>
              </mc:Choice>
              <mc:Fallback>
                <p:oleObj name="Equation" r:id="rId10" imgW="10285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39952" y="3592800"/>
                        <a:ext cx="1822500" cy="45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5635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221088"/>
            <a:ext cx="430575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7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8.5.1  </a:t>
            </a:r>
            <a:r>
              <a:rPr lang="zh-TW" altLang="zh-TW" sz="2800" dirty="0">
                <a:solidFill>
                  <a:srgbClr val="6600CC"/>
                </a:solidFill>
              </a:rPr>
              <a:t>對母體比例的估測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6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7060685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77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8.5.2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對</a:t>
            </a:r>
            <a:r>
              <a:rPr lang="zh-TW" altLang="zh-TW" sz="2800" dirty="0">
                <a:solidFill>
                  <a:srgbClr val="6600CC"/>
                </a:solidFill>
              </a:rPr>
              <a:t>兩個母體比例差的估測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考慮兩個比例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和</a:t>
            </a:r>
            <a:r>
              <a:rPr lang="en-US" altLang="zh-TW" dirty="0" smtClean="0"/>
              <a:t>     </a:t>
            </a:r>
            <a:r>
              <a:rPr lang="zh-TW" altLang="zh-TW" dirty="0" smtClean="0"/>
              <a:t>之</a:t>
            </a:r>
            <a:r>
              <a:rPr lang="zh-TW" altLang="zh-TW" dirty="0"/>
              <a:t>差異量的估測問題。例如，</a:t>
            </a: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可以</a:t>
            </a:r>
            <a:r>
              <a:rPr lang="zh-TW" altLang="zh-TW" dirty="0"/>
              <a:t>是台灣原住民中患痛風的比例且</a:t>
            </a:r>
            <a:r>
              <a:rPr lang="en-US" altLang="zh-TW" dirty="0"/>
              <a:t> </a:t>
            </a:r>
            <a:r>
              <a:rPr lang="en-US" altLang="zh-TW" dirty="0" smtClean="0"/>
              <a:t>    </a:t>
            </a:r>
            <a:r>
              <a:rPr lang="zh-TW" altLang="zh-TW" dirty="0" smtClean="0"/>
              <a:t>可以</a:t>
            </a:r>
            <a:r>
              <a:rPr lang="zh-TW" altLang="zh-TW" dirty="0"/>
              <a:t>是美國印地安人中犯痛風的比例。我們想知道這兩個比例是否有顯著的差異。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03799"/>
              </p:ext>
            </p:extLst>
          </p:nvPr>
        </p:nvGraphicFramePr>
        <p:xfrm>
          <a:off x="2555776" y="1412776"/>
          <a:ext cx="321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1" name="Equation" r:id="rId3" imgW="164880" imgH="203040" progId="Equation.DSMT4">
                  <p:embed/>
                </p:oleObj>
              </mc:Choice>
              <mc:Fallback>
                <p:oleObj name="Equation" r:id="rId3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776" y="1412776"/>
                        <a:ext cx="321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405985"/>
              </p:ext>
            </p:extLst>
          </p:nvPr>
        </p:nvGraphicFramePr>
        <p:xfrm>
          <a:off x="3203848" y="1411200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2" name="Equation" r:id="rId5" imgW="190440" imgH="203040" progId="Equation.DSMT4">
                  <p:embed/>
                </p:oleObj>
              </mc:Choice>
              <mc:Fallback>
                <p:oleObj name="Equation" r:id="rId5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3848" y="1411200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543306"/>
              </p:ext>
            </p:extLst>
          </p:nvPr>
        </p:nvGraphicFramePr>
        <p:xfrm>
          <a:off x="7524328" y="1412776"/>
          <a:ext cx="3217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3" name="Equation" r:id="rId7" imgW="164880" imgH="203040" progId="Equation.DSMT4">
                  <p:embed/>
                </p:oleObj>
              </mc:Choice>
              <mc:Fallback>
                <p:oleObj name="Equation" r:id="rId7" imgW="1648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24328" y="1412776"/>
                        <a:ext cx="3217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015691"/>
              </p:ext>
            </p:extLst>
          </p:nvPr>
        </p:nvGraphicFramePr>
        <p:xfrm>
          <a:off x="5004048" y="1836000"/>
          <a:ext cx="371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4" name="Equation" r:id="rId9" imgW="190440" imgH="203040" progId="Equation.DSMT4">
                  <p:embed/>
                </p:oleObj>
              </mc:Choice>
              <mc:Fallback>
                <p:oleObj name="Equation" r:id="rId9" imgW="190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04048" y="1836000"/>
                        <a:ext cx="371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68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7195773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8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>
                <a:solidFill>
                  <a:srgbClr val="6600CC"/>
                </a:solidFill>
              </a:rPr>
              <a:t>8.5.2</a:t>
            </a:r>
            <a:r>
              <a:rPr lang="en-US" altLang="zh-TW" sz="2800" dirty="0">
                <a:solidFill>
                  <a:srgbClr val="6600CC"/>
                </a:solidFill>
              </a:rPr>
              <a:t> </a:t>
            </a:r>
            <a:r>
              <a:rPr lang="en-US" altLang="zh-TW" sz="2800" dirty="0" smtClean="0">
                <a:solidFill>
                  <a:srgbClr val="6600CC"/>
                </a:solidFill>
              </a:rPr>
              <a:t> </a:t>
            </a:r>
            <a:r>
              <a:rPr lang="zh-TW" altLang="zh-TW" sz="2800" dirty="0" smtClean="0">
                <a:solidFill>
                  <a:srgbClr val="6600CC"/>
                </a:solidFill>
              </a:rPr>
              <a:t>對</a:t>
            </a:r>
            <a:r>
              <a:rPr lang="zh-TW" altLang="zh-TW" sz="2800" dirty="0">
                <a:solidFill>
                  <a:srgbClr val="6600CC"/>
                </a:solidFill>
              </a:rPr>
              <a:t>兩個母體比例差的估測</a:t>
            </a:r>
            <a:endParaRPr lang="zh-TW" altLang="en-US" sz="2800" dirty="0">
              <a:solidFill>
                <a:srgbClr val="6600CC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8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691931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58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8.1.1  </a:t>
            </a:r>
            <a:r>
              <a:rPr lang="zh-TW" altLang="zh-TW" sz="2800" dirty="0">
                <a:solidFill>
                  <a:srgbClr val="6600CC"/>
                </a:solidFill>
              </a:rPr>
              <a:t>估測器的性質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0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46" y="2276872"/>
            <a:ext cx="700989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9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8.1.1  </a:t>
            </a:r>
            <a:r>
              <a:rPr lang="zh-TW" altLang="zh-TW" sz="2800" dirty="0">
                <a:solidFill>
                  <a:srgbClr val="6600CC"/>
                </a:solidFill>
              </a:rPr>
              <a:t>估測器的性質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zh-TW" dirty="0"/>
              <a:t>　</a:t>
            </a:r>
            <a:r>
              <a:rPr lang="en-US" altLang="zh-TW" dirty="0"/>
              <a:t> </a:t>
            </a:r>
            <a:r>
              <a:rPr lang="en-US" altLang="zh-TW" dirty="0" smtClean="0"/>
              <a:t>         </a:t>
            </a:r>
            <a:r>
              <a:rPr lang="zh-TW" altLang="zh-TW" dirty="0" smtClean="0"/>
              <a:t>可</a:t>
            </a:r>
            <a:r>
              <a:rPr lang="zh-TW" altLang="zh-TW" dirty="0"/>
              <a:t>重寫</a:t>
            </a:r>
            <a:r>
              <a:rPr lang="zh-TW" altLang="zh-TW" dirty="0" smtClean="0"/>
              <a:t>成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zh-TW" dirty="0"/>
              <a:t>如果</a:t>
            </a:r>
            <a:r>
              <a:rPr lang="en-US" altLang="zh-TW" dirty="0"/>
              <a:t> </a:t>
            </a:r>
            <a:r>
              <a:rPr lang="en-US" altLang="zh-TW" dirty="0" smtClean="0"/>
              <a:t>   </a:t>
            </a:r>
            <a:r>
              <a:rPr lang="zh-TW" altLang="zh-TW" dirty="0" smtClean="0"/>
              <a:t>是</a:t>
            </a:r>
            <a:r>
              <a:rPr lang="en-US" altLang="zh-TW" dirty="0" smtClean="0"/>
              <a:t> </a:t>
            </a:r>
            <a:r>
              <a:rPr lang="en-US" altLang="zh-TW" i="1" dirty="0" smtClean="0"/>
              <a:t>r </a:t>
            </a:r>
            <a:r>
              <a:rPr lang="zh-TW" altLang="zh-TW" dirty="0" smtClean="0"/>
              <a:t>的</a:t>
            </a:r>
            <a:r>
              <a:rPr lang="zh-TW" altLang="zh-TW" dirty="0"/>
              <a:t>一個不偏估測，則</a:t>
            </a:r>
            <a:r>
              <a:rPr lang="en-US" altLang="zh-TW" dirty="0"/>
              <a:t> </a:t>
            </a:r>
            <a:r>
              <a:rPr lang="en-US" altLang="zh-TW" dirty="0" smtClean="0"/>
              <a:t>                           </a:t>
            </a:r>
            <a:r>
              <a:rPr lang="zh-TW" altLang="zh-TW" dirty="0" smtClean="0"/>
              <a:t>。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281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09" y="1628800"/>
            <a:ext cx="7169107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200461"/>
              </p:ext>
            </p:extLst>
          </p:nvPr>
        </p:nvGraphicFramePr>
        <p:xfrm>
          <a:off x="683568" y="3240000"/>
          <a:ext cx="1083789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5" name="Equation" r:id="rId4" imgW="558720" imgH="241200" progId="Equation.DSMT4">
                  <p:embed/>
                </p:oleObj>
              </mc:Choice>
              <mc:Fallback>
                <p:oleObj name="Equation" r:id="rId4" imgW="55872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3240000"/>
                        <a:ext cx="1083789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441961"/>
              </p:ext>
            </p:extLst>
          </p:nvPr>
        </p:nvGraphicFramePr>
        <p:xfrm>
          <a:off x="2051720" y="3762000"/>
          <a:ext cx="5561538" cy="18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6" name="Equation" r:id="rId6" imgW="3060360" imgH="990360" progId="Equation.DSMT4">
                  <p:embed/>
                </p:oleObj>
              </mc:Choice>
              <mc:Fallback>
                <p:oleObj name="Equation" r:id="rId6" imgW="306036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51720" y="3762000"/>
                        <a:ext cx="5561538" cy="18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797313"/>
              </p:ext>
            </p:extLst>
          </p:nvPr>
        </p:nvGraphicFramePr>
        <p:xfrm>
          <a:off x="1347422" y="5589240"/>
          <a:ext cx="272250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7" name="Equation" r:id="rId8" imgW="139680" imgH="203040" progId="Equation.DSMT4">
                  <p:embed/>
                </p:oleObj>
              </mc:Choice>
              <mc:Fallback>
                <p:oleObj name="Equation" r:id="rId8" imgW="1396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47422" y="5589240"/>
                        <a:ext cx="272250" cy="3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835327"/>
              </p:ext>
            </p:extLst>
          </p:nvPr>
        </p:nvGraphicFramePr>
        <p:xfrm>
          <a:off x="5004048" y="5589240"/>
          <a:ext cx="2118316" cy="46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8" name="Equation" r:id="rId10" imgW="1091880" imgH="241200" progId="Equation.DSMT4">
                  <p:embed/>
                </p:oleObj>
              </mc:Choice>
              <mc:Fallback>
                <p:oleObj name="Equation" r:id="rId10" imgW="1091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04048" y="5589240"/>
                        <a:ext cx="2118316" cy="46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39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8.1.1  </a:t>
            </a:r>
            <a:r>
              <a:rPr lang="zh-TW" altLang="zh-TW" sz="2800" dirty="0">
                <a:solidFill>
                  <a:srgbClr val="6600CC"/>
                </a:solidFill>
              </a:rPr>
              <a:t>估測器的性質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15" y="2564904"/>
            <a:ext cx="7073885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9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6600CC"/>
                </a:solidFill>
              </a:rPr>
              <a:t>8.1.1  </a:t>
            </a:r>
            <a:r>
              <a:rPr lang="zh-TW" altLang="zh-TW" sz="2800" dirty="0">
                <a:solidFill>
                  <a:srgbClr val="6600CC"/>
                </a:solidFill>
              </a:rPr>
              <a:t>估測器的性質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3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45" y="1916832"/>
            <a:ext cx="6812710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39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4">
  <a:themeElements>
    <a:clrScheme name="地鐵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数字型设计模板">
      <a:majorFont>
        <a:latin typeface="宋体"/>
        <a:ea typeface="宋体"/>
        <a:cs typeface=""/>
      </a:majorFont>
      <a:minorFont>
        <a:latin typeface="宋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数字型设计模板 1">
        <a:dk1>
          <a:srgbClr val="7F796F"/>
        </a:dk1>
        <a:lt1>
          <a:srgbClr val="FFFFFF"/>
        </a:lt1>
        <a:dk2>
          <a:srgbClr val="BDBB92"/>
        </a:dk2>
        <a:lt2>
          <a:srgbClr val="FFFFCC"/>
        </a:lt2>
        <a:accent1>
          <a:srgbClr val="8B91B9"/>
        </a:accent1>
        <a:accent2>
          <a:srgbClr val="D5D9B7"/>
        </a:accent2>
        <a:accent3>
          <a:srgbClr val="DBDAC7"/>
        </a:accent3>
        <a:accent4>
          <a:srgbClr val="DADADA"/>
        </a:accent4>
        <a:accent5>
          <a:srgbClr val="C4C7D9"/>
        </a:accent5>
        <a:accent6>
          <a:srgbClr val="C1C4A6"/>
        </a:accent6>
        <a:hlink>
          <a:srgbClr val="B46875"/>
        </a:hlink>
        <a:folHlink>
          <a:srgbClr val="C2BAA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数字型设计模板 2">
        <a:dk1>
          <a:srgbClr val="000000"/>
        </a:dk1>
        <a:lt1>
          <a:srgbClr val="FFFFEE"/>
        </a:lt1>
        <a:dk2>
          <a:srgbClr val="000000"/>
        </a:dk2>
        <a:lt2>
          <a:srgbClr val="C3B59F"/>
        </a:lt2>
        <a:accent1>
          <a:srgbClr val="9CB3D8"/>
        </a:accent1>
        <a:accent2>
          <a:srgbClr val="F8F8F8"/>
        </a:accent2>
        <a:accent3>
          <a:srgbClr val="FFFFF5"/>
        </a:accent3>
        <a:accent4>
          <a:srgbClr val="000000"/>
        </a:accent4>
        <a:accent5>
          <a:srgbClr val="CBD6E9"/>
        </a:accent5>
        <a:accent6>
          <a:srgbClr val="E1E1E1"/>
        </a:accent6>
        <a:hlink>
          <a:srgbClr val="A9A460"/>
        </a:hlink>
        <a:folHlink>
          <a:srgbClr val="E4E1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数字型设计模板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134</Template>
  <TotalTime>790</TotalTime>
  <Words>1818</Words>
  <Application>Microsoft Office PowerPoint</Application>
  <PresentationFormat>如螢幕大小 (4:3)</PresentationFormat>
  <Paragraphs>168</Paragraphs>
  <Slides>54</Slides>
  <Notes>0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6" baseType="lpstr">
      <vt:lpstr>134</vt:lpstr>
      <vt:lpstr>Equation</vt:lpstr>
      <vt:lpstr>PowerPoint 簡報</vt:lpstr>
      <vt:lpstr>PowerPoint 簡報</vt:lpstr>
      <vt:lpstr>8.1  點估測 8.1.1  估測器的性質</vt:lpstr>
      <vt:lpstr>8.1.1  估測器的性質</vt:lpstr>
      <vt:lpstr>8.1.1  估測器的性質</vt:lpstr>
      <vt:lpstr>8.1.1  估測器的性質</vt:lpstr>
      <vt:lpstr>8.1.1  估測器的性質</vt:lpstr>
      <vt:lpstr>8.1.1  估測器的性質</vt:lpstr>
      <vt:lpstr>8.1.1  估測器的性質</vt:lpstr>
      <vt:lpstr>8.1.2  最大可能估測</vt:lpstr>
      <vt:lpstr>8.1.2  最大可能估測</vt:lpstr>
      <vt:lpstr>8.1.2  最大可能估測</vt:lpstr>
      <vt:lpstr>8.1.2  最大可能估測</vt:lpstr>
      <vt:lpstr>8.1.2  最大可能估測</vt:lpstr>
      <vt:lpstr>8.1.2  最大可能估測</vt:lpstr>
      <vt:lpstr>8.1.2  最大可能估測</vt:lpstr>
      <vt:lpstr>8.1.2  最大可能估測</vt:lpstr>
      <vt:lpstr>8.1.2  最大可能估測</vt:lpstr>
      <vt:lpstr>8.1.2  最大可能估測</vt:lpstr>
      <vt:lpstr>8.2  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8.2.1  已知變異數時的區間估測</vt:lpstr>
      <vt:lpstr>8.2.2  變異數未知時的區間估測</vt:lpstr>
      <vt:lpstr>8.2.2  變異數未知時的區間估測</vt:lpstr>
      <vt:lpstr>8.2.2  變異數未知時的區間估測</vt:lpstr>
      <vt:lpstr>8.2.2  變異數未知時的區間估測</vt:lpstr>
      <vt:lpstr>8.2.2  變異數未知時的區間估測</vt:lpstr>
      <vt:lpstr>8.2.2  變異數未知時的區間估測</vt:lpstr>
      <vt:lpstr>8.2.2  變異數未知時的區間估測</vt:lpstr>
      <vt:lpstr>8.2.2  變異數未知時的區間估測</vt:lpstr>
      <vt:lpstr>8.2.2  變異數未知時的區間估測</vt:lpstr>
      <vt:lpstr>8.3  一個觀測值的預測區間</vt:lpstr>
      <vt:lpstr>8.3  一個觀測值的預測區間</vt:lpstr>
      <vt:lpstr>8.4  成對觀測值</vt:lpstr>
      <vt:lpstr>8.4  成對觀測值</vt:lpstr>
      <vt:lpstr>8.4  成對觀測值</vt:lpstr>
      <vt:lpstr>8.4  成對觀測值</vt:lpstr>
      <vt:lpstr>8.4  成對觀測值</vt:lpstr>
      <vt:lpstr>8.5  對比例的估測 8.5.1  對母體比例的估測</vt:lpstr>
      <vt:lpstr>8.5.1  對母體比例的估測</vt:lpstr>
      <vt:lpstr>8.5.1  對母體比例的估測</vt:lpstr>
      <vt:lpstr>8.5.1  對母體比例的估測</vt:lpstr>
      <vt:lpstr>8.5.1  對母體比例的估測</vt:lpstr>
      <vt:lpstr>8.5.2  對兩個母體比例差的估測</vt:lpstr>
      <vt:lpstr>8.5.2  對兩個母體比例差的估測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機率與統計</dc:title>
  <dc:creator>Owner</dc:creator>
  <cp:lastModifiedBy>winx</cp:lastModifiedBy>
  <cp:revision>69</cp:revision>
  <dcterms:created xsi:type="dcterms:W3CDTF">2019-12-02T01:25:19Z</dcterms:created>
  <dcterms:modified xsi:type="dcterms:W3CDTF">2019-12-06T03:39:29Z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TC010690502052</vt:lpwstr>
  </property>
</Properties>
</file>